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48"/>
  </p:notesMasterIdLst>
  <p:sldIdLst>
    <p:sldId id="256" r:id="rId2"/>
    <p:sldId id="257" r:id="rId3"/>
    <p:sldId id="258" r:id="rId4"/>
    <p:sldId id="271" r:id="rId5"/>
    <p:sldId id="259" r:id="rId6"/>
    <p:sldId id="260" r:id="rId7"/>
    <p:sldId id="278" r:id="rId8"/>
    <p:sldId id="280" r:id="rId9"/>
    <p:sldId id="261" r:id="rId10"/>
    <p:sldId id="312" r:id="rId11"/>
    <p:sldId id="262" r:id="rId12"/>
    <p:sldId id="283" r:id="rId13"/>
    <p:sldId id="282" r:id="rId14"/>
    <p:sldId id="275" r:id="rId15"/>
    <p:sldId id="276" r:id="rId16"/>
    <p:sldId id="272" r:id="rId17"/>
    <p:sldId id="279" r:id="rId18"/>
    <p:sldId id="286" r:id="rId19"/>
    <p:sldId id="287" r:id="rId20"/>
    <p:sldId id="273" r:id="rId21"/>
    <p:sldId id="285" r:id="rId22"/>
    <p:sldId id="314" r:id="rId23"/>
    <p:sldId id="290" r:id="rId24"/>
    <p:sldId id="284" r:id="rId25"/>
    <p:sldId id="291" r:id="rId26"/>
    <p:sldId id="292" r:id="rId27"/>
    <p:sldId id="288" r:id="rId28"/>
    <p:sldId id="294" r:id="rId29"/>
    <p:sldId id="289" r:id="rId30"/>
    <p:sldId id="293" r:id="rId31"/>
    <p:sldId id="319" r:id="rId32"/>
    <p:sldId id="316" r:id="rId33"/>
    <p:sldId id="318" r:id="rId34"/>
    <p:sldId id="317" r:id="rId35"/>
    <p:sldId id="320" r:id="rId36"/>
    <p:sldId id="321" r:id="rId37"/>
    <p:sldId id="307" r:id="rId38"/>
    <p:sldId id="310" r:id="rId39"/>
    <p:sldId id="309" r:id="rId40"/>
    <p:sldId id="295" r:id="rId41"/>
    <p:sldId id="298" r:id="rId42"/>
    <p:sldId id="302" r:id="rId43"/>
    <p:sldId id="304" r:id="rId44"/>
    <p:sldId id="305" r:id="rId45"/>
    <p:sldId id="263"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795668-45A3-43A0-B9DA-D9F81984D175}">
          <p14:sldIdLst>
            <p14:sldId id="256"/>
            <p14:sldId id="257"/>
            <p14:sldId id="258"/>
            <p14:sldId id="271"/>
            <p14:sldId id="259"/>
            <p14:sldId id="260"/>
            <p14:sldId id="278"/>
            <p14:sldId id="280"/>
            <p14:sldId id="261"/>
            <p14:sldId id="312"/>
            <p14:sldId id="262"/>
            <p14:sldId id="283"/>
            <p14:sldId id="282"/>
            <p14:sldId id="275"/>
            <p14:sldId id="276"/>
            <p14:sldId id="272"/>
            <p14:sldId id="279"/>
            <p14:sldId id="286"/>
            <p14:sldId id="287"/>
            <p14:sldId id="273"/>
            <p14:sldId id="285"/>
            <p14:sldId id="314"/>
            <p14:sldId id="290"/>
            <p14:sldId id="284"/>
            <p14:sldId id="291"/>
            <p14:sldId id="292"/>
            <p14:sldId id="288"/>
            <p14:sldId id="294"/>
            <p14:sldId id="289"/>
            <p14:sldId id="293"/>
            <p14:sldId id="319"/>
            <p14:sldId id="316"/>
            <p14:sldId id="318"/>
            <p14:sldId id="317"/>
            <p14:sldId id="320"/>
            <p14:sldId id="321"/>
            <p14:sldId id="307"/>
            <p14:sldId id="310"/>
            <p14:sldId id="309"/>
            <p14:sldId id="295"/>
            <p14:sldId id="298"/>
            <p14:sldId id="302"/>
            <p14:sldId id="304"/>
            <p14:sldId id="305"/>
            <p14:sldId id="263"/>
            <p14:sldId id="2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initials="r" lastIdx="1" clrIdx="0">
    <p:extLst>
      <p:ext uri="{19B8F6BF-5375-455C-9EA6-DF929625EA0E}">
        <p15:presenceInfo xmlns:p15="http://schemas.microsoft.com/office/powerpoint/2012/main" userId="rahu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256"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10:09:19.38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38FA7-B8EB-49B1-9A42-CC963AF9966C}"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8776C-12D7-4AD4-AE84-C3FDED35CA9B}" type="slidenum">
              <a:rPr lang="en-US" smtClean="0"/>
              <a:t>‹#›</a:t>
            </a:fld>
            <a:endParaRPr lang="en-US"/>
          </a:p>
        </p:txBody>
      </p:sp>
    </p:spTree>
    <p:extLst>
      <p:ext uri="{BB962C8B-B14F-4D97-AF65-F5344CB8AC3E}">
        <p14:creationId xmlns:p14="http://schemas.microsoft.com/office/powerpoint/2010/main" val="71354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1863-DCB2-A91A-A1E8-2358E1A9BA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E3797A-E0BB-E6CA-D12F-A07FC7276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8378FB-867E-8DA0-A578-875EE0DF84AD}"/>
              </a:ext>
            </a:extLst>
          </p:cNvPr>
          <p:cNvSpPr>
            <a:spLocks noGrp="1"/>
          </p:cNvSpPr>
          <p:nvPr>
            <p:ph type="dt" sz="half" idx="10"/>
          </p:nvPr>
        </p:nvSpPr>
        <p:spPr/>
        <p:txBody>
          <a:bodyPr/>
          <a:lstStyle/>
          <a:p>
            <a:fld id="{AA0BB894-45A2-4342-A352-73268452E9A2}" type="datetime1">
              <a:rPr lang="en-US" smtClean="0"/>
              <a:t>6/2/2023</a:t>
            </a:fld>
            <a:endParaRPr lang="en-US"/>
          </a:p>
        </p:txBody>
      </p:sp>
      <p:sp>
        <p:nvSpPr>
          <p:cNvPr id="5" name="Footer Placeholder 4">
            <a:extLst>
              <a:ext uri="{FF2B5EF4-FFF2-40B4-BE49-F238E27FC236}">
                <a16:creationId xmlns:a16="http://schemas.microsoft.com/office/drawing/2014/main" id="{84796786-F1CF-D6E1-6F58-8B3F6CDCB312}"/>
              </a:ext>
            </a:extLst>
          </p:cNvPr>
          <p:cNvSpPr>
            <a:spLocks noGrp="1"/>
          </p:cNvSpPr>
          <p:nvPr>
            <p:ph type="ftr" sz="quarter" idx="11"/>
          </p:nvPr>
        </p:nvSpPr>
        <p:spPr/>
        <p:txBody>
          <a:bodyPr/>
          <a:lstStyle/>
          <a:p>
            <a:r>
              <a:rPr lang="en-US" dirty="0"/>
              <a:t> Final Review</a:t>
            </a:r>
          </a:p>
        </p:txBody>
      </p:sp>
      <p:sp>
        <p:nvSpPr>
          <p:cNvPr id="6" name="Slide Number Placeholder 5">
            <a:extLst>
              <a:ext uri="{FF2B5EF4-FFF2-40B4-BE49-F238E27FC236}">
                <a16:creationId xmlns:a16="http://schemas.microsoft.com/office/drawing/2014/main" id="{ABDE7EF3-7879-00EE-117E-E30A33E1A187}"/>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2824822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8F2-5F46-4858-96BE-51353E513E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CB32BB-0DC6-A2AB-9F03-3BF9875C5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92AAE3-E399-1AF1-38F8-C10343671AD2}"/>
              </a:ext>
            </a:extLst>
          </p:cNvPr>
          <p:cNvSpPr>
            <a:spLocks noGrp="1"/>
          </p:cNvSpPr>
          <p:nvPr>
            <p:ph type="dt" sz="half" idx="10"/>
          </p:nvPr>
        </p:nvSpPr>
        <p:spPr/>
        <p:txBody>
          <a:bodyPr/>
          <a:lstStyle/>
          <a:p>
            <a:fld id="{D47DA9DA-D4A9-4EA8-948E-89EA9B601C85}" type="datetime1">
              <a:rPr lang="en-US" smtClean="0"/>
              <a:t>6/2/2023</a:t>
            </a:fld>
            <a:endParaRPr lang="en-US"/>
          </a:p>
        </p:txBody>
      </p:sp>
      <p:sp>
        <p:nvSpPr>
          <p:cNvPr id="5" name="Footer Placeholder 4">
            <a:extLst>
              <a:ext uri="{FF2B5EF4-FFF2-40B4-BE49-F238E27FC236}">
                <a16:creationId xmlns:a16="http://schemas.microsoft.com/office/drawing/2014/main" id="{1570BBFE-FA33-AEA3-1C60-AC3488839BFE}"/>
              </a:ext>
            </a:extLst>
          </p:cNvPr>
          <p:cNvSpPr>
            <a:spLocks noGrp="1"/>
          </p:cNvSpPr>
          <p:nvPr>
            <p:ph type="ftr" sz="quarter" idx="11"/>
          </p:nvPr>
        </p:nvSpPr>
        <p:spPr/>
        <p:txBody>
          <a:bodyPr/>
          <a:lstStyle/>
          <a:p>
            <a:r>
              <a:rPr lang="en-US" dirty="0"/>
              <a:t> Final Review</a:t>
            </a:r>
          </a:p>
        </p:txBody>
      </p:sp>
      <p:sp>
        <p:nvSpPr>
          <p:cNvPr id="6" name="Slide Number Placeholder 5">
            <a:extLst>
              <a:ext uri="{FF2B5EF4-FFF2-40B4-BE49-F238E27FC236}">
                <a16:creationId xmlns:a16="http://schemas.microsoft.com/office/drawing/2014/main" id="{DEEAFD30-B129-04A5-65DD-233108D047B4}"/>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1738186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77B3C-3E83-0C53-1C46-E32984C06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578614-FADE-AEE4-A612-33C8CA0D8A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81BFA3-3256-201F-645F-E813BD575E58}"/>
              </a:ext>
            </a:extLst>
          </p:cNvPr>
          <p:cNvSpPr>
            <a:spLocks noGrp="1"/>
          </p:cNvSpPr>
          <p:nvPr>
            <p:ph type="dt" sz="half" idx="10"/>
          </p:nvPr>
        </p:nvSpPr>
        <p:spPr/>
        <p:txBody>
          <a:bodyPr/>
          <a:lstStyle/>
          <a:p>
            <a:fld id="{84571661-B66F-465C-80A8-40713E6FE793}" type="datetime1">
              <a:rPr lang="en-US" smtClean="0"/>
              <a:t>6/2/2023</a:t>
            </a:fld>
            <a:endParaRPr lang="en-US"/>
          </a:p>
        </p:txBody>
      </p:sp>
      <p:sp>
        <p:nvSpPr>
          <p:cNvPr id="5" name="Footer Placeholder 4">
            <a:extLst>
              <a:ext uri="{FF2B5EF4-FFF2-40B4-BE49-F238E27FC236}">
                <a16:creationId xmlns:a16="http://schemas.microsoft.com/office/drawing/2014/main" id="{22C2570D-BC78-F733-7B50-1D317FDBEBC2}"/>
              </a:ext>
            </a:extLst>
          </p:cNvPr>
          <p:cNvSpPr>
            <a:spLocks noGrp="1"/>
          </p:cNvSpPr>
          <p:nvPr>
            <p:ph type="ftr" sz="quarter" idx="11"/>
          </p:nvPr>
        </p:nvSpPr>
        <p:spPr/>
        <p:txBody>
          <a:bodyPr/>
          <a:lstStyle/>
          <a:p>
            <a:r>
              <a:rPr lang="en-US" dirty="0"/>
              <a:t> Final Review</a:t>
            </a:r>
          </a:p>
        </p:txBody>
      </p:sp>
      <p:sp>
        <p:nvSpPr>
          <p:cNvPr id="6" name="Slide Number Placeholder 5">
            <a:extLst>
              <a:ext uri="{FF2B5EF4-FFF2-40B4-BE49-F238E27FC236}">
                <a16:creationId xmlns:a16="http://schemas.microsoft.com/office/drawing/2014/main" id="{DAE33658-929E-B39C-0461-84FE020E6C6B}"/>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1218937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6EEF-6B56-368F-516B-2313A1CBCC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242AB0-1FFD-1735-1A5C-8E53041CFD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838596-33E7-1295-0DAC-1EDA5BC505A7}"/>
              </a:ext>
            </a:extLst>
          </p:cNvPr>
          <p:cNvSpPr>
            <a:spLocks noGrp="1"/>
          </p:cNvSpPr>
          <p:nvPr>
            <p:ph type="dt" sz="half" idx="10"/>
          </p:nvPr>
        </p:nvSpPr>
        <p:spPr/>
        <p:txBody>
          <a:bodyPr/>
          <a:lstStyle/>
          <a:p>
            <a:fld id="{6E4B5E4B-CE3A-4BE9-9139-71F73CF09F4F}" type="datetime1">
              <a:rPr lang="en-US" smtClean="0"/>
              <a:t>6/2/2023</a:t>
            </a:fld>
            <a:endParaRPr lang="en-US"/>
          </a:p>
        </p:txBody>
      </p:sp>
      <p:sp>
        <p:nvSpPr>
          <p:cNvPr id="5" name="Footer Placeholder 4">
            <a:extLst>
              <a:ext uri="{FF2B5EF4-FFF2-40B4-BE49-F238E27FC236}">
                <a16:creationId xmlns:a16="http://schemas.microsoft.com/office/drawing/2014/main" id="{FEBDE17B-19EE-7866-19CF-399F910E4902}"/>
              </a:ext>
            </a:extLst>
          </p:cNvPr>
          <p:cNvSpPr>
            <a:spLocks noGrp="1"/>
          </p:cNvSpPr>
          <p:nvPr>
            <p:ph type="ftr" sz="quarter" idx="11"/>
          </p:nvPr>
        </p:nvSpPr>
        <p:spPr/>
        <p:txBody>
          <a:bodyPr/>
          <a:lstStyle/>
          <a:p>
            <a:r>
              <a:rPr lang="en-US" dirty="0"/>
              <a:t> Final Review</a:t>
            </a:r>
          </a:p>
        </p:txBody>
      </p:sp>
      <p:sp>
        <p:nvSpPr>
          <p:cNvPr id="6" name="Slide Number Placeholder 5">
            <a:extLst>
              <a:ext uri="{FF2B5EF4-FFF2-40B4-BE49-F238E27FC236}">
                <a16:creationId xmlns:a16="http://schemas.microsoft.com/office/drawing/2014/main" id="{143E5EC9-7CAB-39CA-DFAC-BB71DF6E0CCB}"/>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594258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3251-33DF-A56E-2275-973F40DE0D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2927B5-D472-CC87-3F8F-6698D82DA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C4933A-8411-03C5-B152-EE98414059F5}"/>
              </a:ext>
            </a:extLst>
          </p:cNvPr>
          <p:cNvSpPr>
            <a:spLocks noGrp="1"/>
          </p:cNvSpPr>
          <p:nvPr>
            <p:ph type="dt" sz="half" idx="10"/>
          </p:nvPr>
        </p:nvSpPr>
        <p:spPr/>
        <p:txBody>
          <a:bodyPr/>
          <a:lstStyle/>
          <a:p>
            <a:fld id="{06714F06-3D26-4353-90E1-3CA0A50EB622}" type="datetime1">
              <a:rPr lang="en-US" smtClean="0"/>
              <a:t>6/2/2023</a:t>
            </a:fld>
            <a:endParaRPr lang="en-US"/>
          </a:p>
        </p:txBody>
      </p:sp>
      <p:sp>
        <p:nvSpPr>
          <p:cNvPr id="5" name="Footer Placeholder 4">
            <a:extLst>
              <a:ext uri="{FF2B5EF4-FFF2-40B4-BE49-F238E27FC236}">
                <a16:creationId xmlns:a16="http://schemas.microsoft.com/office/drawing/2014/main" id="{D6D57A0A-2485-31E9-09BA-06DD4093BF36}"/>
              </a:ext>
            </a:extLst>
          </p:cNvPr>
          <p:cNvSpPr>
            <a:spLocks noGrp="1"/>
          </p:cNvSpPr>
          <p:nvPr>
            <p:ph type="ftr" sz="quarter" idx="11"/>
          </p:nvPr>
        </p:nvSpPr>
        <p:spPr/>
        <p:txBody>
          <a:bodyPr/>
          <a:lstStyle/>
          <a:p>
            <a:r>
              <a:rPr lang="en-US" dirty="0"/>
              <a:t> Final Review</a:t>
            </a:r>
          </a:p>
        </p:txBody>
      </p:sp>
      <p:sp>
        <p:nvSpPr>
          <p:cNvPr id="6" name="Slide Number Placeholder 5">
            <a:extLst>
              <a:ext uri="{FF2B5EF4-FFF2-40B4-BE49-F238E27FC236}">
                <a16:creationId xmlns:a16="http://schemas.microsoft.com/office/drawing/2014/main" id="{CF4583F0-70A1-E215-824A-D3FCE530C506}"/>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187948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1186-0D9E-2F33-78DE-9E8C4B4838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462358-CD77-35DB-ACCF-AB61D829E7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0C9F98-3A20-0D75-F8F6-E499FCDA8F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6EF18F-F781-1FD3-C422-B93911CCE6E8}"/>
              </a:ext>
            </a:extLst>
          </p:cNvPr>
          <p:cNvSpPr>
            <a:spLocks noGrp="1"/>
          </p:cNvSpPr>
          <p:nvPr>
            <p:ph type="dt" sz="half" idx="10"/>
          </p:nvPr>
        </p:nvSpPr>
        <p:spPr/>
        <p:txBody>
          <a:bodyPr/>
          <a:lstStyle/>
          <a:p>
            <a:fld id="{A64532D8-0934-44B7-B3F6-B1CDFECDDA34}" type="datetime1">
              <a:rPr lang="en-US" smtClean="0"/>
              <a:t>6/2/2023</a:t>
            </a:fld>
            <a:endParaRPr lang="en-US"/>
          </a:p>
        </p:txBody>
      </p:sp>
      <p:sp>
        <p:nvSpPr>
          <p:cNvPr id="6" name="Footer Placeholder 5">
            <a:extLst>
              <a:ext uri="{FF2B5EF4-FFF2-40B4-BE49-F238E27FC236}">
                <a16:creationId xmlns:a16="http://schemas.microsoft.com/office/drawing/2014/main" id="{35FC9017-9D78-2981-1CC2-626B43B8BAF2}"/>
              </a:ext>
            </a:extLst>
          </p:cNvPr>
          <p:cNvSpPr>
            <a:spLocks noGrp="1"/>
          </p:cNvSpPr>
          <p:nvPr>
            <p:ph type="ftr" sz="quarter" idx="11"/>
          </p:nvPr>
        </p:nvSpPr>
        <p:spPr/>
        <p:txBody>
          <a:bodyPr/>
          <a:lstStyle/>
          <a:p>
            <a:r>
              <a:rPr lang="en-US" dirty="0"/>
              <a:t> Final Review</a:t>
            </a:r>
          </a:p>
        </p:txBody>
      </p:sp>
      <p:sp>
        <p:nvSpPr>
          <p:cNvPr id="7" name="Slide Number Placeholder 6">
            <a:extLst>
              <a:ext uri="{FF2B5EF4-FFF2-40B4-BE49-F238E27FC236}">
                <a16:creationId xmlns:a16="http://schemas.microsoft.com/office/drawing/2014/main" id="{6A9186B0-52FE-6DF3-2573-BFCF80D91C22}"/>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3183575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7D40-BBCB-ABD1-C4C2-9B82281D7D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C08C38-46EF-8C88-D75D-0F0640EAA2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860844-D430-6F36-3B38-5E74E4D40D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CE861E-0CB2-AF48-CDEC-7AB743C34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4893B7-DF04-B4AE-5FFA-736B42AA78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BE66DB-D793-DC8F-38D8-6BC5453A90E9}"/>
              </a:ext>
            </a:extLst>
          </p:cNvPr>
          <p:cNvSpPr>
            <a:spLocks noGrp="1"/>
          </p:cNvSpPr>
          <p:nvPr>
            <p:ph type="dt" sz="half" idx="10"/>
          </p:nvPr>
        </p:nvSpPr>
        <p:spPr/>
        <p:txBody>
          <a:bodyPr/>
          <a:lstStyle/>
          <a:p>
            <a:fld id="{DB8C722B-98C1-426E-BA6F-B0566CED142B}" type="datetime1">
              <a:rPr lang="en-US" smtClean="0"/>
              <a:t>6/2/2023</a:t>
            </a:fld>
            <a:endParaRPr lang="en-US"/>
          </a:p>
        </p:txBody>
      </p:sp>
      <p:sp>
        <p:nvSpPr>
          <p:cNvPr id="8" name="Footer Placeholder 7">
            <a:extLst>
              <a:ext uri="{FF2B5EF4-FFF2-40B4-BE49-F238E27FC236}">
                <a16:creationId xmlns:a16="http://schemas.microsoft.com/office/drawing/2014/main" id="{B50BEBF8-CB47-854C-34B2-27EAC16AEF0A}"/>
              </a:ext>
            </a:extLst>
          </p:cNvPr>
          <p:cNvSpPr>
            <a:spLocks noGrp="1"/>
          </p:cNvSpPr>
          <p:nvPr>
            <p:ph type="ftr" sz="quarter" idx="11"/>
          </p:nvPr>
        </p:nvSpPr>
        <p:spPr/>
        <p:txBody>
          <a:bodyPr/>
          <a:lstStyle/>
          <a:p>
            <a:r>
              <a:rPr lang="en-US" dirty="0"/>
              <a:t> Final Review</a:t>
            </a:r>
          </a:p>
        </p:txBody>
      </p:sp>
      <p:sp>
        <p:nvSpPr>
          <p:cNvPr id="9" name="Slide Number Placeholder 8">
            <a:extLst>
              <a:ext uri="{FF2B5EF4-FFF2-40B4-BE49-F238E27FC236}">
                <a16:creationId xmlns:a16="http://schemas.microsoft.com/office/drawing/2014/main" id="{41E9362E-C114-1F91-6CCC-65D088566F12}"/>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3807672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31DC-ED82-B149-15B8-64CD68E4A9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7583F5-1F10-EBC4-1540-2CF900B70DC4}"/>
              </a:ext>
            </a:extLst>
          </p:cNvPr>
          <p:cNvSpPr>
            <a:spLocks noGrp="1"/>
          </p:cNvSpPr>
          <p:nvPr>
            <p:ph type="dt" sz="half" idx="10"/>
          </p:nvPr>
        </p:nvSpPr>
        <p:spPr/>
        <p:txBody>
          <a:bodyPr/>
          <a:lstStyle/>
          <a:p>
            <a:fld id="{E2AB0DDF-3B9E-4244-889F-4FBA0AE818B7}" type="datetime1">
              <a:rPr lang="en-US" smtClean="0"/>
              <a:t>6/2/2023</a:t>
            </a:fld>
            <a:endParaRPr lang="en-US"/>
          </a:p>
        </p:txBody>
      </p:sp>
      <p:sp>
        <p:nvSpPr>
          <p:cNvPr id="4" name="Footer Placeholder 3">
            <a:extLst>
              <a:ext uri="{FF2B5EF4-FFF2-40B4-BE49-F238E27FC236}">
                <a16:creationId xmlns:a16="http://schemas.microsoft.com/office/drawing/2014/main" id="{E7247257-7D42-33AD-D474-675EBDAA0BFB}"/>
              </a:ext>
            </a:extLst>
          </p:cNvPr>
          <p:cNvSpPr>
            <a:spLocks noGrp="1"/>
          </p:cNvSpPr>
          <p:nvPr>
            <p:ph type="ftr" sz="quarter" idx="11"/>
          </p:nvPr>
        </p:nvSpPr>
        <p:spPr/>
        <p:txBody>
          <a:bodyPr/>
          <a:lstStyle/>
          <a:p>
            <a:r>
              <a:rPr lang="en-US" dirty="0"/>
              <a:t> Final Review</a:t>
            </a:r>
          </a:p>
        </p:txBody>
      </p:sp>
      <p:sp>
        <p:nvSpPr>
          <p:cNvPr id="5" name="Slide Number Placeholder 4">
            <a:extLst>
              <a:ext uri="{FF2B5EF4-FFF2-40B4-BE49-F238E27FC236}">
                <a16:creationId xmlns:a16="http://schemas.microsoft.com/office/drawing/2014/main" id="{8596A38D-CC47-705F-2E21-E23973074132}"/>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537575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03B5A-B997-BF48-35A1-7858E6191836}"/>
              </a:ext>
            </a:extLst>
          </p:cNvPr>
          <p:cNvSpPr>
            <a:spLocks noGrp="1"/>
          </p:cNvSpPr>
          <p:nvPr>
            <p:ph type="dt" sz="half" idx="10"/>
          </p:nvPr>
        </p:nvSpPr>
        <p:spPr/>
        <p:txBody>
          <a:bodyPr/>
          <a:lstStyle/>
          <a:p>
            <a:fld id="{60D4B872-F6C5-4C4E-B26C-977B312A7E7A}" type="datetime1">
              <a:rPr lang="en-US" smtClean="0"/>
              <a:t>6/2/2023</a:t>
            </a:fld>
            <a:endParaRPr lang="en-US"/>
          </a:p>
        </p:txBody>
      </p:sp>
      <p:sp>
        <p:nvSpPr>
          <p:cNvPr id="3" name="Footer Placeholder 2">
            <a:extLst>
              <a:ext uri="{FF2B5EF4-FFF2-40B4-BE49-F238E27FC236}">
                <a16:creationId xmlns:a16="http://schemas.microsoft.com/office/drawing/2014/main" id="{1C80442C-E5D0-7C95-E030-54153F87208E}"/>
              </a:ext>
            </a:extLst>
          </p:cNvPr>
          <p:cNvSpPr>
            <a:spLocks noGrp="1"/>
          </p:cNvSpPr>
          <p:nvPr>
            <p:ph type="ftr" sz="quarter" idx="11"/>
          </p:nvPr>
        </p:nvSpPr>
        <p:spPr/>
        <p:txBody>
          <a:bodyPr/>
          <a:lstStyle/>
          <a:p>
            <a:r>
              <a:rPr lang="en-US" dirty="0"/>
              <a:t> Final Review</a:t>
            </a:r>
          </a:p>
        </p:txBody>
      </p:sp>
      <p:sp>
        <p:nvSpPr>
          <p:cNvPr id="4" name="Slide Number Placeholder 3">
            <a:extLst>
              <a:ext uri="{FF2B5EF4-FFF2-40B4-BE49-F238E27FC236}">
                <a16:creationId xmlns:a16="http://schemas.microsoft.com/office/drawing/2014/main" id="{5DDA5A7E-37EB-2D47-E3BD-A8471EC920DE}"/>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389779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6B9D-8A60-9611-B730-27D8E0C2C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042CD2-6D8F-9185-6E4E-72E901978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D663B5-70C7-8829-A413-446B41324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D8AD0-FC5F-FC31-C614-7F8E6CC18795}"/>
              </a:ext>
            </a:extLst>
          </p:cNvPr>
          <p:cNvSpPr>
            <a:spLocks noGrp="1"/>
          </p:cNvSpPr>
          <p:nvPr>
            <p:ph type="dt" sz="half" idx="10"/>
          </p:nvPr>
        </p:nvSpPr>
        <p:spPr/>
        <p:txBody>
          <a:bodyPr/>
          <a:lstStyle/>
          <a:p>
            <a:fld id="{98B3FDA1-2D83-43A3-B8E0-73C0903904A0}" type="datetime1">
              <a:rPr lang="en-US" smtClean="0"/>
              <a:t>6/2/2023</a:t>
            </a:fld>
            <a:endParaRPr lang="en-US"/>
          </a:p>
        </p:txBody>
      </p:sp>
      <p:sp>
        <p:nvSpPr>
          <p:cNvPr id="6" name="Footer Placeholder 5">
            <a:extLst>
              <a:ext uri="{FF2B5EF4-FFF2-40B4-BE49-F238E27FC236}">
                <a16:creationId xmlns:a16="http://schemas.microsoft.com/office/drawing/2014/main" id="{4DD99170-2674-5F0E-C1AA-D0619A61E914}"/>
              </a:ext>
            </a:extLst>
          </p:cNvPr>
          <p:cNvSpPr>
            <a:spLocks noGrp="1"/>
          </p:cNvSpPr>
          <p:nvPr>
            <p:ph type="ftr" sz="quarter" idx="11"/>
          </p:nvPr>
        </p:nvSpPr>
        <p:spPr/>
        <p:txBody>
          <a:bodyPr/>
          <a:lstStyle/>
          <a:p>
            <a:r>
              <a:rPr lang="en-US" dirty="0"/>
              <a:t> Final Review</a:t>
            </a:r>
          </a:p>
        </p:txBody>
      </p:sp>
      <p:sp>
        <p:nvSpPr>
          <p:cNvPr id="7" name="Slide Number Placeholder 6">
            <a:extLst>
              <a:ext uri="{FF2B5EF4-FFF2-40B4-BE49-F238E27FC236}">
                <a16:creationId xmlns:a16="http://schemas.microsoft.com/office/drawing/2014/main" id="{98BD059B-4A91-2D69-883E-8522B28F96ED}"/>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98707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71A4-B63C-81E7-3EA4-9031FEEA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427F7F-3CE2-C2A2-4D4B-9E8E352D7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A70B0C-08F0-D522-0D12-3C974A305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B41FAF-D48A-B394-D368-7FD24536B550}"/>
              </a:ext>
            </a:extLst>
          </p:cNvPr>
          <p:cNvSpPr>
            <a:spLocks noGrp="1"/>
          </p:cNvSpPr>
          <p:nvPr>
            <p:ph type="dt" sz="half" idx="10"/>
          </p:nvPr>
        </p:nvSpPr>
        <p:spPr/>
        <p:txBody>
          <a:bodyPr/>
          <a:lstStyle/>
          <a:p>
            <a:fld id="{19BAA349-40B0-4DA6-95F1-2E1025162563}" type="datetime1">
              <a:rPr lang="en-US" smtClean="0"/>
              <a:t>6/2/2023</a:t>
            </a:fld>
            <a:endParaRPr lang="en-US"/>
          </a:p>
        </p:txBody>
      </p:sp>
      <p:sp>
        <p:nvSpPr>
          <p:cNvPr id="6" name="Footer Placeholder 5">
            <a:extLst>
              <a:ext uri="{FF2B5EF4-FFF2-40B4-BE49-F238E27FC236}">
                <a16:creationId xmlns:a16="http://schemas.microsoft.com/office/drawing/2014/main" id="{34DACE37-93B3-D60A-C384-D4B6E8D8E43A}"/>
              </a:ext>
            </a:extLst>
          </p:cNvPr>
          <p:cNvSpPr>
            <a:spLocks noGrp="1"/>
          </p:cNvSpPr>
          <p:nvPr>
            <p:ph type="ftr" sz="quarter" idx="11"/>
          </p:nvPr>
        </p:nvSpPr>
        <p:spPr/>
        <p:txBody>
          <a:bodyPr/>
          <a:lstStyle/>
          <a:p>
            <a:r>
              <a:rPr lang="en-US" dirty="0"/>
              <a:t> Final Review</a:t>
            </a:r>
          </a:p>
        </p:txBody>
      </p:sp>
      <p:sp>
        <p:nvSpPr>
          <p:cNvPr id="7" name="Slide Number Placeholder 6">
            <a:extLst>
              <a:ext uri="{FF2B5EF4-FFF2-40B4-BE49-F238E27FC236}">
                <a16:creationId xmlns:a16="http://schemas.microsoft.com/office/drawing/2014/main" id="{A93F2A55-307E-3209-F7A5-FF3B094CA303}"/>
              </a:ext>
            </a:extLst>
          </p:cNvPr>
          <p:cNvSpPr>
            <a:spLocks noGrp="1"/>
          </p:cNvSpPr>
          <p:nvPr>
            <p:ph type="sldNum" sz="quarter" idx="12"/>
          </p:nvPr>
        </p:nvSpPr>
        <p:spPr/>
        <p:txBody>
          <a:bodyPr/>
          <a:lstStyle/>
          <a:p>
            <a:fld id="{E2C42DB6-362B-439E-8437-3E8113B14E84}" type="slidenum">
              <a:rPr lang="en-US" smtClean="0"/>
              <a:t>‹#›</a:t>
            </a:fld>
            <a:endParaRPr lang="en-US"/>
          </a:p>
        </p:txBody>
      </p:sp>
    </p:spTree>
    <p:extLst>
      <p:ext uri="{BB962C8B-B14F-4D97-AF65-F5344CB8AC3E}">
        <p14:creationId xmlns:p14="http://schemas.microsoft.com/office/powerpoint/2010/main" val="80262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E8DF6-169D-FFCB-E78A-F12B4BF8FE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55D20D-2D55-BD98-6F46-4FECB41E0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CC3096-1513-79C0-144A-6F818305D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CF3F0-4CE5-4C04-9AC2-50432EA60680}" type="datetime1">
              <a:rPr lang="en-US" smtClean="0"/>
              <a:t>6/2/2023</a:t>
            </a:fld>
            <a:endParaRPr lang="en-US"/>
          </a:p>
        </p:txBody>
      </p:sp>
      <p:sp>
        <p:nvSpPr>
          <p:cNvPr id="5" name="Footer Placeholder 4">
            <a:extLst>
              <a:ext uri="{FF2B5EF4-FFF2-40B4-BE49-F238E27FC236}">
                <a16:creationId xmlns:a16="http://schemas.microsoft.com/office/drawing/2014/main" id="{FDF038B4-D327-1FA8-E504-5DFCB0FF74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Final Review</a:t>
            </a:r>
          </a:p>
        </p:txBody>
      </p:sp>
      <p:sp>
        <p:nvSpPr>
          <p:cNvPr id="6" name="Slide Number Placeholder 5">
            <a:extLst>
              <a:ext uri="{FF2B5EF4-FFF2-40B4-BE49-F238E27FC236}">
                <a16:creationId xmlns:a16="http://schemas.microsoft.com/office/drawing/2014/main" id="{6A2E3484-4831-8C93-0E1A-D0A5449D3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42DB6-362B-439E-8437-3E8113B14E84}" type="slidenum">
              <a:rPr lang="en-US" smtClean="0"/>
              <a:t>‹#›</a:t>
            </a:fld>
            <a:endParaRPr lang="en-US"/>
          </a:p>
        </p:txBody>
      </p:sp>
    </p:spTree>
    <p:extLst>
      <p:ext uri="{BB962C8B-B14F-4D97-AF65-F5344CB8AC3E}">
        <p14:creationId xmlns:p14="http://schemas.microsoft.com/office/powerpoint/2010/main" val="395158044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g"/><Relationship Id="rId1" Type="http://schemas.openxmlformats.org/officeDocument/2006/relationships/slideLayout" Target="../slideLayouts/slideLayout9.xml"/><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9FBEA-E488-456F-831D-D1122A593A53}"/>
              </a:ext>
            </a:extLst>
          </p:cNvPr>
          <p:cNvSpPr txBox="1"/>
          <p:nvPr/>
        </p:nvSpPr>
        <p:spPr>
          <a:xfrm>
            <a:off x="1137567" y="1598749"/>
            <a:ext cx="10861964" cy="1754326"/>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Design and Development of Harmonic Transponder for Search and Rescue in S and C band</a:t>
            </a:r>
          </a:p>
          <a:p>
            <a:endParaRPr lang="en-US"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23BA7A8-F881-465C-97E3-D70C1584E4D0}"/>
              </a:ext>
            </a:extLst>
          </p:cNvPr>
          <p:cNvSpPr txBox="1"/>
          <p:nvPr/>
        </p:nvSpPr>
        <p:spPr>
          <a:xfrm>
            <a:off x="8222973" y="4605131"/>
            <a:ext cx="2634054" cy="1477328"/>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Dr. A Rajesh</a:t>
            </a:r>
          </a:p>
          <a:p>
            <a:r>
              <a:rPr lang="en-US" dirty="0">
                <a:latin typeface="Times New Roman" panose="02020603050405020304" pitchFamily="18" charset="0"/>
                <a:cs typeface="Times New Roman" panose="02020603050405020304" pitchFamily="18" charset="0"/>
              </a:rPr>
              <a:t>Professor</a:t>
            </a:r>
          </a:p>
          <a:p>
            <a:r>
              <a:rPr lang="en-US" dirty="0">
                <a:latin typeface="Times New Roman" panose="02020603050405020304" pitchFamily="18" charset="0"/>
                <a:cs typeface="Times New Roman" panose="02020603050405020304" pitchFamily="18" charset="0"/>
              </a:rPr>
              <a:t>Department of SEEE/ECE</a:t>
            </a:r>
          </a:p>
          <a:p>
            <a:r>
              <a:rPr lang="en-US" dirty="0">
                <a:latin typeface="Times New Roman" panose="02020603050405020304" pitchFamily="18" charset="0"/>
                <a:cs typeface="Times New Roman" panose="02020603050405020304" pitchFamily="18" charset="0"/>
              </a:rPr>
              <a:t>Sastra University</a:t>
            </a: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436FBA-7B41-4D72-BB3D-F0EF025C827C}"/>
              </a:ext>
            </a:extLst>
          </p:cNvPr>
          <p:cNvSpPr txBox="1"/>
          <p:nvPr/>
        </p:nvSpPr>
        <p:spPr>
          <a:xfrm>
            <a:off x="467557" y="3587243"/>
            <a:ext cx="2178802" cy="2862322"/>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Gadamchetty</a:t>
            </a:r>
            <a:r>
              <a:rPr lang="en-US" b="1" dirty="0">
                <a:latin typeface="Times New Roman" panose="02020603050405020304" pitchFamily="18" charset="0"/>
                <a:cs typeface="Times New Roman" panose="02020603050405020304" pitchFamily="18" charset="0"/>
              </a:rPr>
              <a:t> Rahul</a:t>
            </a:r>
          </a:p>
          <a:p>
            <a:r>
              <a:rPr lang="en-US" dirty="0">
                <a:latin typeface="Times New Roman" panose="02020603050405020304" pitchFamily="18" charset="0"/>
                <a:cs typeface="Times New Roman" panose="02020603050405020304" pitchFamily="18" charset="0"/>
              </a:rPr>
              <a:t>124004420</a:t>
            </a:r>
          </a:p>
          <a:p>
            <a:r>
              <a:rPr lang="en-US" dirty="0">
                <a:latin typeface="Times New Roman" panose="02020603050405020304" pitchFamily="18" charset="0"/>
                <a:cs typeface="Times New Roman" panose="02020603050405020304" pitchFamily="18" charset="0"/>
              </a:rPr>
              <a:t>ECE /Sec A</a:t>
            </a:r>
          </a:p>
          <a:p>
            <a:r>
              <a:rPr lang="en-US" b="1" dirty="0" err="1">
                <a:latin typeface="Times New Roman" panose="02020603050405020304" pitchFamily="18" charset="0"/>
                <a:cs typeface="Times New Roman" panose="02020603050405020304" pitchFamily="18" charset="0"/>
              </a:rPr>
              <a:t>G.Chinmaya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124004417</a:t>
            </a:r>
          </a:p>
          <a:p>
            <a:r>
              <a:rPr lang="en-US" dirty="0">
                <a:latin typeface="Times New Roman" panose="02020603050405020304" pitchFamily="18" charset="0"/>
                <a:cs typeface="Times New Roman" panose="02020603050405020304" pitchFamily="18" charset="0"/>
              </a:rPr>
              <a:t>ECE /Sec E</a:t>
            </a:r>
          </a:p>
          <a:p>
            <a:r>
              <a:rPr lang="en-US" b="1" dirty="0" err="1">
                <a:latin typeface="Times New Roman" panose="02020603050405020304" pitchFamily="18" charset="0"/>
                <a:cs typeface="Times New Roman" panose="02020603050405020304" pitchFamily="18" charset="0"/>
              </a:rPr>
              <a:t>Y.Sai</a:t>
            </a:r>
            <a:r>
              <a:rPr lang="en-US" b="1" dirty="0">
                <a:latin typeface="Times New Roman" panose="02020603050405020304" pitchFamily="18" charset="0"/>
                <a:cs typeface="Times New Roman" panose="02020603050405020304" pitchFamily="18" charset="0"/>
              </a:rPr>
              <a:t> Sri Harsha</a:t>
            </a:r>
          </a:p>
          <a:p>
            <a:r>
              <a:rPr lang="en-US" dirty="0">
                <a:latin typeface="Times New Roman" panose="02020603050405020304" pitchFamily="18" charset="0"/>
                <a:cs typeface="Times New Roman" panose="02020603050405020304" pitchFamily="18" charset="0"/>
              </a:rPr>
              <a:t>124004440</a:t>
            </a:r>
          </a:p>
          <a:p>
            <a:r>
              <a:rPr lang="en-US" dirty="0">
                <a:latin typeface="Times New Roman" panose="02020603050405020304" pitchFamily="18" charset="0"/>
                <a:cs typeface="Times New Roman" panose="02020603050405020304" pitchFamily="18" charset="0"/>
              </a:rPr>
              <a:t>ECE /Sec E</a:t>
            </a:r>
          </a:p>
          <a:p>
            <a:endParaRPr lang="en-US" dirty="0">
              <a:latin typeface="Times New Roman" panose="02020603050405020304" pitchFamily="18" charset="0"/>
              <a:cs typeface="Times New Roman" panose="02020603050405020304" pitchFamily="18" charset="0"/>
            </a:endParaRPr>
          </a:p>
        </p:txBody>
      </p:sp>
      <p:sp>
        <p:nvSpPr>
          <p:cNvPr id="8" name="Date Placeholder 7">
            <a:extLst>
              <a:ext uri="{FF2B5EF4-FFF2-40B4-BE49-F238E27FC236}">
                <a16:creationId xmlns:a16="http://schemas.microsoft.com/office/drawing/2014/main" id="{80D6DFBA-0E4C-4273-8ADC-59FB7B09D868}"/>
              </a:ext>
            </a:extLst>
          </p:cNvPr>
          <p:cNvSpPr>
            <a:spLocks noGrp="1"/>
          </p:cNvSpPr>
          <p:nvPr>
            <p:ph type="dt" sz="half" idx="10"/>
          </p:nvPr>
        </p:nvSpPr>
        <p:spPr/>
        <p:txBody>
          <a:bodyPr/>
          <a:lstStyle/>
          <a:p>
            <a:r>
              <a:rPr lang="en-US" dirty="0"/>
              <a:t>Date</a:t>
            </a:r>
          </a:p>
        </p:txBody>
      </p:sp>
      <p:sp>
        <p:nvSpPr>
          <p:cNvPr id="7" name="Footer Placeholder 6">
            <a:extLst>
              <a:ext uri="{FF2B5EF4-FFF2-40B4-BE49-F238E27FC236}">
                <a16:creationId xmlns:a16="http://schemas.microsoft.com/office/drawing/2014/main" id="{96A4A73B-6A78-44DE-B2B8-F175F620F8C9}"/>
              </a:ext>
            </a:extLst>
          </p:cNvPr>
          <p:cNvSpPr>
            <a:spLocks noGrp="1"/>
          </p:cNvSpPr>
          <p:nvPr>
            <p:ph type="ftr" sz="quarter" idx="11"/>
          </p:nvPr>
        </p:nvSpPr>
        <p:spPr/>
        <p:txBody>
          <a:bodyPr/>
          <a:lstStyle/>
          <a:p>
            <a:r>
              <a:rPr lang="en-US" dirty="0"/>
              <a:t> Final Review</a:t>
            </a:r>
          </a:p>
        </p:txBody>
      </p:sp>
      <p:pic>
        <p:nvPicPr>
          <p:cNvPr id="11" name="Picture 10">
            <a:extLst>
              <a:ext uri="{FF2B5EF4-FFF2-40B4-BE49-F238E27FC236}">
                <a16:creationId xmlns:a16="http://schemas.microsoft.com/office/drawing/2014/main" id="{BCF9BF49-8E09-4638-A0F3-5791F349A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8763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911512-593A-0839-6FAA-D78127587DF9}"/>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Proposed Methodology </a:t>
            </a:r>
            <a:br>
              <a:rPr lang="en-US" sz="4400" dirty="0">
                <a:latin typeface="Times New Roman" panose="02020603050405020304" pitchFamily="18" charset="0"/>
                <a:cs typeface="Times New Roman" panose="02020603050405020304" pitchFamily="18" charset="0"/>
              </a:rPr>
            </a:br>
            <a:endParaRPr lang="en-IN" dirty="0"/>
          </a:p>
        </p:txBody>
      </p:sp>
      <p:sp>
        <p:nvSpPr>
          <p:cNvPr id="6" name="Content Placeholder 5">
            <a:extLst>
              <a:ext uri="{FF2B5EF4-FFF2-40B4-BE49-F238E27FC236}">
                <a16:creationId xmlns:a16="http://schemas.microsoft.com/office/drawing/2014/main" id="{A0E871C0-FC99-789E-A82F-61E6A4725928}"/>
              </a:ext>
            </a:extLst>
          </p:cNvPr>
          <p:cNvSpPr>
            <a:spLocks noGrp="1"/>
          </p:cNvSpPr>
          <p:nvPr>
            <p:ph idx="1"/>
          </p:nvPr>
        </p:nvSpPr>
        <p:spPr>
          <a:xfrm>
            <a:off x="838200" y="1825624"/>
            <a:ext cx="4497280" cy="4299968"/>
          </a:xfrm>
        </p:spPr>
        <p:txBody>
          <a:bodyPr>
            <a:normAutofit lnSpcReduction="10000"/>
          </a:bodyPr>
          <a:lstStyle/>
          <a:p>
            <a:r>
              <a:rPr lang="en-US" dirty="0"/>
              <a:t>We have designed shiv Transponder with is capable of detecting target around 500 m and is being operated in the frequency range of s-c bands and where it is have receiving frequency of </a:t>
            </a:r>
            <a:r>
              <a:rPr lang="en-IN" dirty="0"/>
              <a:t>2.899 </a:t>
            </a:r>
            <a:r>
              <a:rPr lang="en-IN" dirty="0" err="1"/>
              <a:t>Ghz</a:t>
            </a:r>
            <a:r>
              <a:rPr lang="en-IN" dirty="0"/>
              <a:t> </a:t>
            </a:r>
            <a:r>
              <a:rPr lang="en-US" dirty="0"/>
              <a:t> and transmitting frequency of </a:t>
            </a:r>
            <a:r>
              <a:rPr lang="en-IN" dirty="0"/>
              <a:t>5.653 </a:t>
            </a:r>
            <a:r>
              <a:rPr lang="en-IN" dirty="0" err="1"/>
              <a:t>Ghz</a:t>
            </a:r>
            <a:r>
              <a:rPr lang="en-US" dirty="0"/>
              <a:t> and it have a multiplication factor 1.9499.</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5/7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9" name="Picture 8">
            <a:extLst>
              <a:ext uri="{FF2B5EF4-FFF2-40B4-BE49-F238E27FC236}">
                <a16:creationId xmlns:a16="http://schemas.microsoft.com/office/drawing/2014/main" id="{B0FCA60C-945C-812B-E81A-F7241665E884}"/>
              </a:ext>
            </a:extLst>
          </p:cNvPr>
          <p:cNvPicPr>
            <a:picLocks noChangeAspect="1"/>
          </p:cNvPicPr>
          <p:nvPr/>
        </p:nvPicPr>
        <p:blipFill>
          <a:blip r:embed="rId3"/>
          <a:stretch>
            <a:fillRect/>
          </a:stretch>
        </p:blipFill>
        <p:spPr>
          <a:xfrm>
            <a:off x="5823006" y="1550417"/>
            <a:ext cx="5913274" cy="4299968"/>
          </a:xfrm>
          <a:prstGeom prst="rect">
            <a:avLst/>
          </a:prstGeom>
        </p:spPr>
      </p:pic>
    </p:spTree>
    <p:extLst>
      <p:ext uri="{BB962C8B-B14F-4D97-AF65-F5344CB8AC3E}">
        <p14:creationId xmlns:p14="http://schemas.microsoft.com/office/powerpoint/2010/main" val="346668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DC22EE-9037-D957-F83C-EE27FA3EC59F}"/>
              </a:ext>
            </a:extLst>
          </p:cNvPr>
          <p:cNvSpPr>
            <a:spLocks noGrp="1"/>
          </p:cNvSpPr>
          <p:nvPr>
            <p:ph type="ctrTitle"/>
          </p:nvPr>
        </p:nvSpPr>
        <p:spPr>
          <a:xfrm>
            <a:off x="0" y="294279"/>
            <a:ext cx="4503818" cy="847776"/>
          </a:xfrm>
        </p:spPr>
        <p:txBody>
          <a:bodyPr>
            <a:normAutofit/>
          </a:bodyPr>
          <a:lstStyle/>
          <a:p>
            <a:r>
              <a:rPr lang="en-IN" sz="3600" dirty="0"/>
              <a:t>Existing Designs</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7" name="Picture 6">
            <a:extLst>
              <a:ext uri="{FF2B5EF4-FFF2-40B4-BE49-F238E27FC236}">
                <a16:creationId xmlns:a16="http://schemas.microsoft.com/office/drawing/2014/main" id="{799B08CD-290E-6ECB-1558-2DE9857F06E8}"/>
              </a:ext>
            </a:extLst>
          </p:cNvPr>
          <p:cNvPicPr>
            <a:picLocks noChangeAspect="1"/>
          </p:cNvPicPr>
          <p:nvPr/>
        </p:nvPicPr>
        <p:blipFill>
          <a:blip r:embed="rId3"/>
          <a:stretch>
            <a:fillRect/>
          </a:stretch>
        </p:blipFill>
        <p:spPr>
          <a:xfrm>
            <a:off x="3386092" y="1506040"/>
            <a:ext cx="3696020" cy="3863675"/>
          </a:xfrm>
          <a:prstGeom prst="rect">
            <a:avLst/>
          </a:prstGeom>
        </p:spPr>
      </p:pic>
    </p:spTree>
    <p:extLst>
      <p:ext uri="{BB962C8B-B14F-4D97-AF65-F5344CB8AC3E}">
        <p14:creationId xmlns:p14="http://schemas.microsoft.com/office/powerpoint/2010/main" val="3589679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6B495B3-0EC1-29CB-4154-5E7C59035DC5}"/>
              </a:ext>
            </a:extLst>
          </p:cNvPr>
          <p:cNvSpPr>
            <a:spLocks noGrp="1"/>
          </p:cNvSpPr>
          <p:nvPr>
            <p:ph type="dt" sz="half" idx="10"/>
          </p:nvPr>
        </p:nvSpPr>
        <p:spPr/>
        <p:txBody>
          <a:bodyPr/>
          <a:lstStyle/>
          <a:p>
            <a:fld id="{A64532D8-0934-44B7-B3F6-B1CDFECDDA34}" type="datetime1">
              <a:rPr lang="en-US" smtClean="0"/>
              <a:t>6/2/2023</a:t>
            </a:fld>
            <a:endParaRPr lang="en-US"/>
          </a:p>
        </p:txBody>
      </p:sp>
      <p:sp>
        <p:nvSpPr>
          <p:cNvPr id="6" name="Footer Placeholder 5">
            <a:extLst>
              <a:ext uri="{FF2B5EF4-FFF2-40B4-BE49-F238E27FC236}">
                <a16:creationId xmlns:a16="http://schemas.microsoft.com/office/drawing/2014/main" id="{7B5CF205-DA36-1D43-82A0-9799D45A1E70}"/>
              </a:ext>
            </a:extLst>
          </p:cNvPr>
          <p:cNvSpPr>
            <a:spLocks noGrp="1"/>
          </p:cNvSpPr>
          <p:nvPr>
            <p:ph type="ftr" sz="quarter" idx="11"/>
          </p:nvPr>
        </p:nvSpPr>
        <p:spPr/>
        <p:txBody>
          <a:bodyPr/>
          <a:lstStyle/>
          <a:p>
            <a:r>
              <a:rPr lang="en-US" dirty="0"/>
              <a:t> Final Review</a:t>
            </a:r>
          </a:p>
        </p:txBody>
      </p:sp>
      <p:sp>
        <p:nvSpPr>
          <p:cNvPr id="7" name="Slide Number Placeholder 6">
            <a:extLst>
              <a:ext uri="{FF2B5EF4-FFF2-40B4-BE49-F238E27FC236}">
                <a16:creationId xmlns:a16="http://schemas.microsoft.com/office/drawing/2014/main" id="{DB2B988F-086F-B920-5153-69CF86B1F08C}"/>
              </a:ext>
            </a:extLst>
          </p:cNvPr>
          <p:cNvSpPr>
            <a:spLocks noGrp="1"/>
          </p:cNvSpPr>
          <p:nvPr>
            <p:ph type="sldNum" sz="quarter" idx="12"/>
          </p:nvPr>
        </p:nvSpPr>
        <p:spPr/>
        <p:txBody>
          <a:bodyPr/>
          <a:lstStyle/>
          <a:p>
            <a:fld id="{E2C42DB6-362B-439E-8437-3E8113B14E84}" type="slidenum">
              <a:rPr lang="en-US" smtClean="0"/>
              <a:t>12</a:t>
            </a:fld>
            <a:endParaRPr lang="en-US"/>
          </a:p>
        </p:txBody>
      </p:sp>
      <p:pic>
        <p:nvPicPr>
          <p:cNvPr id="9" name="Picture 8">
            <a:extLst>
              <a:ext uri="{FF2B5EF4-FFF2-40B4-BE49-F238E27FC236}">
                <a16:creationId xmlns:a16="http://schemas.microsoft.com/office/drawing/2014/main" id="{4B18AC3A-43E2-3244-2721-BAFB8895D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960" y="281977"/>
            <a:ext cx="6736080" cy="6240780"/>
          </a:xfrm>
          <a:prstGeom prst="rect">
            <a:avLst/>
          </a:prstGeom>
        </p:spPr>
      </p:pic>
    </p:spTree>
    <p:extLst>
      <p:ext uri="{BB962C8B-B14F-4D97-AF65-F5344CB8AC3E}">
        <p14:creationId xmlns:p14="http://schemas.microsoft.com/office/powerpoint/2010/main" val="193370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689604E-57CA-3C09-C622-4FD30E7F3037}"/>
              </a:ext>
            </a:extLst>
          </p:cNvPr>
          <p:cNvSpPr>
            <a:spLocks noGrp="1"/>
          </p:cNvSpPr>
          <p:nvPr>
            <p:ph type="dt" sz="half" idx="10"/>
          </p:nvPr>
        </p:nvSpPr>
        <p:spPr/>
        <p:txBody>
          <a:bodyPr/>
          <a:lstStyle/>
          <a:p>
            <a:fld id="{A64532D8-0934-44B7-B3F6-B1CDFECDDA34}" type="datetime1">
              <a:rPr lang="en-US" smtClean="0"/>
              <a:t>6/2/2023</a:t>
            </a:fld>
            <a:endParaRPr lang="en-US"/>
          </a:p>
        </p:txBody>
      </p:sp>
      <p:sp>
        <p:nvSpPr>
          <p:cNvPr id="6" name="Footer Placeholder 5">
            <a:extLst>
              <a:ext uri="{FF2B5EF4-FFF2-40B4-BE49-F238E27FC236}">
                <a16:creationId xmlns:a16="http://schemas.microsoft.com/office/drawing/2014/main" id="{F957A1C4-7C1C-F66F-26E8-87BDE02EA303}"/>
              </a:ext>
            </a:extLst>
          </p:cNvPr>
          <p:cNvSpPr>
            <a:spLocks noGrp="1"/>
          </p:cNvSpPr>
          <p:nvPr>
            <p:ph type="ftr" sz="quarter" idx="11"/>
          </p:nvPr>
        </p:nvSpPr>
        <p:spPr/>
        <p:txBody>
          <a:bodyPr/>
          <a:lstStyle/>
          <a:p>
            <a:r>
              <a:rPr lang="en-US" dirty="0"/>
              <a:t> Final Review</a:t>
            </a:r>
          </a:p>
        </p:txBody>
      </p:sp>
      <p:sp>
        <p:nvSpPr>
          <p:cNvPr id="7" name="Slide Number Placeholder 6">
            <a:extLst>
              <a:ext uri="{FF2B5EF4-FFF2-40B4-BE49-F238E27FC236}">
                <a16:creationId xmlns:a16="http://schemas.microsoft.com/office/drawing/2014/main" id="{6290C423-3DC4-CCFF-DA61-CFBCBDD91630}"/>
              </a:ext>
            </a:extLst>
          </p:cNvPr>
          <p:cNvSpPr>
            <a:spLocks noGrp="1"/>
          </p:cNvSpPr>
          <p:nvPr>
            <p:ph type="sldNum" sz="quarter" idx="12"/>
          </p:nvPr>
        </p:nvSpPr>
        <p:spPr/>
        <p:txBody>
          <a:bodyPr/>
          <a:lstStyle/>
          <a:p>
            <a:fld id="{E2C42DB6-362B-439E-8437-3E8113B14E84}" type="slidenum">
              <a:rPr lang="en-US" smtClean="0"/>
              <a:t>13</a:t>
            </a:fld>
            <a:endParaRPr lang="en-US"/>
          </a:p>
        </p:txBody>
      </p:sp>
      <p:pic>
        <p:nvPicPr>
          <p:cNvPr id="9" name="Picture 8">
            <a:extLst>
              <a:ext uri="{FF2B5EF4-FFF2-40B4-BE49-F238E27FC236}">
                <a16:creationId xmlns:a16="http://schemas.microsoft.com/office/drawing/2014/main" id="{DE4CF207-5D7C-0A8E-1ADD-AB83DD327F1B}"/>
              </a:ext>
            </a:extLst>
          </p:cNvPr>
          <p:cNvPicPr>
            <a:picLocks noChangeAspect="1"/>
          </p:cNvPicPr>
          <p:nvPr/>
        </p:nvPicPr>
        <p:blipFill>
          <a:blip r:embed="rId2"/>
          <a:stretch>
            <a:fillRect/>
          </a:stretch>
        </p:blipFill>
        <p:spPr>
          <a:xfrm>
            <a:off x="2100262" y="1614487"/>
            <a:ext cx="7991475" cy="3629025"/>
          </a:xfrm>
          <a:prstGeom prst="rect">
            <a:avLst/>
          </a:prstGeom>
        </p:spPr>
      </p:pic>
    </p:spTree>
    <p:extLst>
      <p:ext uri="{BB962C8B-B14F-4D97-AF65-F5344CB8AC3E}">
        <p14:creationId xmlns:p14="http://schemas.microsoft.com/office/powerpoint/2010/main" val="2885679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EE51B93-34F3-6131-8F09-C1D89F1AD9E8}"/>
              </a:ext>
            </a:extLst>
          </p:cNvPr>
          <p:cNvSpPr>
            <a:spLocks noGrp="1"/>
          </p:cNvSpPr>
          <p:nvPr>
            <p:ph idx="1"/>
          </p:nvPr>
        </p:nvSpPr>
        <p:spPr>
          <a:xfrm>
            <a:off x="192469" y="1198485"/>
            <a:ext cx="11999531" cy="4749554"/>
          </a:xfrm>
        </p:spPr>
        <p:txBody>
          <a:bodyPr>
            <a:normAutofit/>
          </a:bodyPr>
          <a:lstStyle/>
          <a:p>
            <a:r>
              <a:rPr lang="en-US" dirty="0"/>
              <a:t>There are several ways to improve the sharpness of a rectangular patch antenna. Here are some tips:</a:t>
            </a:r>
          </a:p>
          <a:p>
            <a:r>
              <a:rPr lang="en-US" dirty="0">
                <a:solidFill>
                  <a:srgbClr val="92D050"/>
                </a:solidFill>
              </a:rPr>
              <a:t>Increase the substrate dielectric constant</a:t>
            </a:r>
            <a:r>
              <a:rPr lang="en-US" dirty="0"/>
              <a:t>: By increasing the dielectric constant of the substrate, the wavelength of the electromagnetic wave is reduced, and the resonant frequency of the antenna is increased. This will result in a sharper frequency response.</a:t>
            </a:r>
          </a:p>
          <a:p>
            <a:r>
              <a:rPr lang="en-US" dirty="0">
                <a:solidFill>
                  <a:srgbClr val="92D050"/>
                </a:solidFill>
              </a:rPr>
              <a:t>Decrease the substrate thickness</a:t>
            </a:r>
            <a:r>
              <a:rPr lang="en-US" dirty="0"/>
              <a:t>: By decreasing the thickness of the substrate, the surface wave losses are reduced, and the bandwidth of the antenna is increased, resulting in sharper frequency response.</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82741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8FD2C51-717B-DDFC-D1E4-F6EA7BE87590}"/>
              </a:ext>
            </a:extLst>
          </p:cNvPr>
          <p:cNvSpPr>
            <a:spLocks noGrp="1"/>
          </p:cNvSpPr>
          <p:nvPr>
            <p:ph idx="1"/>
          </p:nvPr>
        </p:nvSpPr>
        <p:spPr>
          <a:xfrm>
            <a:off x="192470" y="1464816"/>
            <a:ext cx="11807061" cy="4571999"/>
          </a:xfrm>
        </p:spPr>
        <p:txBody>
          <a:bodyPr>
            <a:normAutofit/>
          </a:bodyPr>
          <a:lstStyle/>
          <a:p>
            <a:r>
              <a:rPr lang="en-US" dirty="0">
                <a:solidFill>
                  <a:srgbClr val="92D050"/>
                </a:solidFill>
              </a:rPr>
              <a:t>Increase the length of the antenna patch </a:t>
            </a:r>
            <a:r>
              <a:rPr lang="en-US" dirty="0"/>
              <a:t>:  By increasing the length of the antenna patch, the resonant frequency of the antenna is decreased, resulting in a sharper frequency response.</a:t>
            </a:r>
          </a:p>
          <a:p>
            <a:r>
              <a:rPr lang="en-US" dirty="0">
                <a:solidFill>
                  <a:srgbClr val="92D050"/>
                </a:solidFill>
              </a:rPr>
              <a:t>Use a parasitic patch</a:t>
            </a:r>
            <a:r>
              <a:rPr lang="en-US" dirty="0"/>
              <a:t>: By adding a parasitic patch close to the driven patch, the bandwidth of the antenna is reduced, and the sharpness of the frequency response is increased.</a:t>
            </a:r>
          </a:p>
          <a:p>
            <a:r>
              <a:rPr lang="en-US" dirty="0">
                <a:solidFill>
                  <a:srgbClr val="92D050"/>
                </a:solidFill>
              </a:rPr>
              <a:t>Tapering the edges of the antenna patch</a:t>
            </a:r>
            <a:r>
              <a:rPr lang="en-US" dirty="0"/>
              <a:t>:  By tapering the edges of the patch antenna, the current distribution on the patch is more uniform, which results in a sharper frequency response.</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14510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112331" y="0"/>
            <a:ext cx="10515600" cy="1325563"/>
          </a:xfrm>
        </p:spPr>
        <p:txBody>
          <a:bodyPr/>
          <a:lstStyle/>
          <a:p>
            <a:r>
              <a:rPr lang="en-IN" dirty="0">
                <a:latin typeface="Book Antiqua" panose="02040602050305030304" pitchFamily="18" charset="0"/>
              </a:rPr>
              <a:t>Receiver</a:t>
            </a:r>
          </a:p>
        </p:txBody>
      </p:sp>
      <p:pic>
        <p:nvPicPr>
          <p:cNvPr id="11" name="Content Placeholder 10">
            <a:extLst>
              <a:ext uri="{FF2B5EF4-FFF2-40B4-BE49-F238E27FC236}">
                <a16:creationId xmlns:a16="http://schemas.microsoft.com/office/drawing/2014/main" id="{5D19ECB4-8B4E-8382-2A3B-20D9A783E2D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7250" y="1852102"/>
            <a:ext cx="5459767" cy="4083118"/>
          </a:xfrm>
        </p:spPr>
      </p:pic>
      <p:pic>
        <p:nvPicPr>
          <p:cNvPr id="10" name="Content Placeholder 9">
            <a:extLst>
              <a:ext uri="{FF2B5EF4-FFF2-40B4-BE49-F238E27FC236}">
                <a16:creationId xmlns:a16="http://schemas.microsoft.com/office/drawing/2014/main" id="{1E35C87E-B9EC-5D56-A871-CE7D0904822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852102"/>
            <a:ext cx="5377649" cy="4070444"/>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9" name="TextBox 18">
            <a:extLst>
              <a:ext uri="{FF2B5EF4-FFF2-40B4-BE49-F238E27FC236}">
                <a16:creationId xmlns:a16="http://schemas.microsoft.com/office/drawing/2014/main" id="{6A7F4D40-73B8-39E8-36BC-FF0BFDFB2CC6}"/>
              </a:ext>
            </a:extLst>
          </p:cNvPr>
          <p:cNvSpPr txBox="1"/>
          <p:nvPr/>
        </p:nvSpPr>
        <p:spPr>
          <a:xfrm>
            <a:off x="2342965" y="1458759"/>
            <a:ext cx="3391270" cy="369332"/>
          </a:xfrm>
          <a:prstGeom prst="rect">
            <a:avLst/>
          </a:prstGeom>
          <a:noFill/>
        </p:spPr>
        <p:txBody>
          <a:bodyPr wrap="square" rtlCol="0">
            <a:spAutoFit/>
          </a:bodyPr>
          <a:lstStyle/>
          <a:p>
            <a:r>
              <a:rPr lang="en-IN" dirty="0"/>
              <a:t>Existing Design</a:t>
            </a:r>
          </a:p>
        </p:txBody>
      </p:sp>
      <p:sp>
        <p:nvSpPr>
          <p:cNvPr id="20" name="TextBox 19">
            <a:extLst>
              <a:ext uri="{FF2B5EF4-FFF2-40B4-BE49-F238E27FC236}">
                <a16:creationId xmlns:a16="http://schemas.microsoft.com/office/drawing/2014/main" id="{DC669B6E-56A3-64FA-A62E-7EBC2A6C9175}"/>
              </a:ext>
            </a:extLst>
          </p:cNvPr>
          <p:cNvSpPr txBox="1"/>
          <p:nvPr/>
        </p:nvSpPr>
        <p:spPr>
          <a:xfrm>
            <a:off x="8082379" y="1390035"/>
            <a:ext cx="2618173" cy="369332"/>
          </a:xfrm>
          <a:prstGeom prst="rect">
            <a:avLst/>
          </a:prstGeom>
          <a:noFill/>
        </p:spPr>
        <p:txBody>
          <a:bodyPr wrap="square" rtlCol="0">
            <a:spAutoFit/>
          </a:bodyPr>
          <a:lstStyle/>
          <a:p>
            <a:r>
              <a:rPr lang="en-IN" dirty="0"/>
              <a:t>Created Design</a:t>
            </a:r>
          </a:p>
        </p:txBody>
      </p:sp>
    </p:spTree>
    <p:extLst>
      <p:ext uri="{BB962C8B-B14F-4D97-AF65-F5344CB8AC3E}">
        <p14:creationId xmlns:p14="http://schemas.microsoft.com/office/powerpoint/2010/main" val="420445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a:xfrm>
            <a:off x="195443" y="265856"/>
            <a:ext cx="8534400" cy="1531728"/>
          </a:xfrm>
        </p:spPr>
        <p:txBody>
          <a:bodyPr/>
          <a:lstStyle/>
          <a:p>
            <a:r>
              <a:rPr lang="en-IN" dirty="0"/>
              <a:t>                              Receiver Result</a:t>
            </a:r>
          </a:p>
        </p:txBody>
      </p:sp>
      <p:pic>
        <p:nvPicPr>
          <p:cNvPr id="13" name="Content Placeholder 12">
            <a:extLst>
              <a:ext uri="{FF2B5EF4-FFF2-40B4-BE49-F238E27FC236}">
                <a16:creationId xmlns:a16="http://schemas.microsoft.com/office/drawing/2014/main" id="{5AB30B45-FA8E-FFD6-1904-7338D3915F6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920" y="2767684"/>
            <a:ext cx="5752730" cy="2790069"/>
          </a:xfrm>
          <a:prstGeom prst="rect">
            <a:avLst/>
          </a:prstGeom>
          <a:ln>
            <a:noFill/>
          </a:ln>
          <a:effectLst>
            <a:outerShdw blurRad="292100" dist="139700" dir="2700000" algn="tl" rotWithShape="0">
              <a:srgbClr val="333333">
                <a:alpha val="65000"/>
              </a:srgbClr>
            </a:outerShdw>
          </a:effectLst>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AA71B97B-9AC5-7EDA-A1BB-0A3D6842BD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0790" y="2767684"/>
            <a:ext cx="5752730" cy="2865066"/>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a:xfrm>
            <a:off x="690743" y="6090326"/>
            <a:ext cx="7543800" cy="365125"/>
          </a:xfrm>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6" name="TextBox 15">
            <a:extLst>
              <a:ext uri="{FF2B5EF4-FFF2-40B4-BE49-F238E27FC236}">
                <a16:creationId xmlns:a16="http://schemas.microsoft.com/office/drawing/2014/main" id="{C2908841-D38D-ED58-104A-287D502325CB}"/>
              </a:ext>
            </a:extLst>
          </p:cNvPr>
          <p:cNvSpPr txBox="1"/>
          <p:nvPr/>
        </p:nvSpPr>
        <p:spPr>
          <a:xfrm>
            <a:off x="2015231" y="2325950"/>
            <a:ext cx="2228295" cy="369332"/>
          </a:xfrm>
          <a:prstGeom prst="rect">
            <a:avLst/>
          </a:prstGeom>
          <a:noFill/>
        </p:spPr>
        <p:txBody>
          <a:bodyPr wrap="square" rtlCol="0">
            <a:spAutoFit/>
          </a:bodyPr>
          <a:lstStyle/>
          <a:p>
            <a:r>
              <a:rPr lang="en-IN" dirty="0"/>
              <a:t>Existed design o/p</a:t>
            </a:r>
          </a:p>
        </p:txBody>
      </p:sp>
      <p:sp>
        <p:nvSpPr>
          <p:cNvPr id="17" name="TextBox 16">
            <a:extLst>
              <a:ext uri="{FF2B5EF4-FFF2-40B4-BE49-F238E27FC236}">
                <a16:creationId xmlns:a16="http://schemas.microsoft.com/office/drawing/2014/main" id="{6A39B8F6-AB0D-0D3C-7992-835654310E33}"/>
              </a:ext>
            </a:extLst>
          </p:cNvPr>
          <p:cNvSpPr txBox="1"/>
          <p:nvPr/>
        </p:nvSpPr>
        <p:spPr>
          <a:xfrm>
            <a:off x="8173751" y="2325950"/>
            <a:ext cx="3453414" cy="369332"/>
          </a:xfrm>
          <a:prstGeom prst="rect">
            <a:avLst/>
          </a:prstGeom>
          <a:noFill/>
        </p:spPr>
        <p:txBody>
          <a:bodyPr wrap="square" rtlCol="0">
            <a:spAutoFit/>
          </a:bodyPr>
          <a:lstStyle/>
          <a:p>
            <a:r>
              <a:rPr lang="en-IN" dirty="0"/>
              <a:t>Created design o/p</a:t>
            </a:r>
          </a:p>
        </p:txBody>
      </p:sp>
    </p:spTree>
    <p:extLst>
      <p:ext uri="{BB962C8B-B14F-4D97-AF65-F5344CB8AC3E}">
        <p14:creationId xmlns:p14="http://schemas.microsoft.com/office/powerpoint/2010/main" val="15443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112331" y="0"/>
            <a:ext cx="10515600" cy="1325563"/>
          </a:xfrm>
        </p:spPr>
        <p:txBody>
          <a:bodyPr/>
          <a:lstStyle/>
          <a:p>
            <a:r>
              <a:rPr lang="en-IN" dirty="0">
                <a:latin typeface="Book Antiqua" panose="02040602050305030304" pitchFamily="18" charset="0"/>
              </a:rPr>
              <a:t>Transmitter</a:t>
            </a:r>
          </a:p>
        </p:txBody>
      </p:sp>
      <p:pic>
        <p:nvPicPr>
          <p:cNvPr id="16" name="Content Placeholder 15">
            <a:extLst>
              <a:ext uri="{FF2B5EF4-FFF2-40B4-BE49-F238E27FC236}">
                <a16:creationId xmlns:a16="http://schemas.microsoft.com/office/drawing/2014/main" id="{1ADE040C-DC59-F331-1457-B0626952908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4212" y="2065071"/>
            <a:ext cx="4737092" cy="3870149"/>
          </a:xfrm>
        </p:spPr>
      </p:pic>
      <p:pic>
        <p:nvPicPr>
          <p:cNvPr id="22" name="Content Placeholder 21">
            <a:extLst>
              <a:ext uri="{FF2B5EF4-FFF2-40B4-BE49-F238E27FC236}">
                <a16:creationId xmlns:a16="http://schemas.microsoft.com/office/drawing/2014/main" id="{28A62FDF-987E-05C8-8466-4B309B8DBCE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65071"/>
            <a:ext cx="5181600" cy="3788751"/>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9" name="TextBox 18">
            <a:extLst>
              <a:ext uri="{FF2B5EF4-FFF2-40B4-BE49-F238E27FC236}">
                <a16:creationId xmlns:a16="http://schemas.microsoft.com/office/drawing/2014/main" id="{6A7F4D40-73B8-39E8-36BC-FF0BFDFB2CC6}"/>
              </a:ext>
            </a:extLst>
          </p:cNvPr>
          <p:cNvSpPr txBox="1"/>
          <p:nvPr/>
        </p:nvSpPr>
        <p:spPr>
          <a:xfrm>
            <a:off x="2342965" y="1458759"/>
            <a:ext cx="3391270" cy="369332"/>
          </a:xfrm>
          <a:prstGeom prst="rect">
            <a:avLst/>
          </a:prstGeom>
          <a:noFill/>
        </p:spPr>
        <p:txBody>
          <a:bodyPr wrap="square" rtlCol="0">
            <a:spAutoFit/>
          </a:bodyPr>
          <a:lstStyle/>
          <a:p>
            <a:r>
              <a:rPr lang="en-IN" dirty="0"/>
              <a:t>Existing Design</a:t>
            </a:r>
          </a:p>
        </p:txBody>
      </p:sp>
      <p:sp>
        <p:nvSpPr>
          <p:cNvPr id="20" name="TextBox 19">
            <a:extLst>
              <a:ext uri="{FF2B5EF4-FFF2-40B4-BE49-F238E27FC236}">
                <a16:creationId xmlns:a16="http://schemas.microsoft.com/office/drawing/2014/main" id="{DC669B6E-56A3-64FA-A62E-7EBC2A6C9175}"/>
              </a:ext>
            </a:extLst>
          </p:cNvPr>
          <p:cNvSpPr txBox="1"/>
          <p:nvPr/>
        </p:nvSpPr>
        <p:spPr>
          <a:xfrm>
            <a:off x="8082379" y="1390035"/>
            <a:ext cx="2618173" cy="369332"/>
          </a:xfrm>
          <a:prstGeom prst="rect">
            <a:avLst/>
          </a:prstGeom>
          <a:noFill/>
        </p:spPr>
        <p:txBody>
          <a:bodyPr wrap="square" rtlCol="0">
            <a:spAutoFit/>
          </a:bodyPr>
          <a:lstStyle/>
          <a:p>
            <a:r>
              <a:rPr lang="en-IN" dirty="0"/>
              <a:t>Created Design</a:t>
            </a:r>
          </a:p>
        </p:txBody>
      </p:sp>
    </p:spTree>
    <p:extLst>
      <p:ext uri="{BB962C8B-B14F-4D97-AF65-F5344CB8AC3E}">
        <p14:creationId xmlns:p14="http://schemas.microsoft.com/office/powerpoint/2010/main" val="284000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a:xfrm>
            <a:off x="-512066" y="242542"/>
            <a:ext cx="8534400" cy="1531728"/>
          </a:xfrm>
        </p:spPr>
        <p:txBody>
          <a:bodyPr/>
          <a:lstStyle/>
          <a:p>
            <a:r>
              <a:rPr lang="en-IN" dirty="0"/>
              <a:t>                              </a:t>
            </a:r>
            <a:r>
              <a:rPr lang="en-IN" dirty="0">
                <a:solidFill>
                  <a:srgbClr val="FF0000"/>
                </a:solidFill>
              </a:rPr>
              <a:t>Transmitter Result</a:t>
            </a:r>
          </a:p>
        </p:txBody>
      </p:sp>
      <p:pic>
        <p:nvPicPr>
          <p:cNvPr id="10" name="Content Placeholder 9">
            <a:extLst>
              <a:ext uri="{FF2B5EF4-FFF2-40B4-BE49-F238E27FC236}">
                <a16:creationId xmlns:a16="http://schemas.microsoft.com/office/drawing/2014/main" id="{6C0C83F2-D919-7149-6490-C1397DC75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3159939"/>
            <a:ext cx="5181600" cy="1682709"/>
          </a:xfrm>
        </p:spPr>
      </p:pic>
      <p:pic>
        <p:nvPicPr>
          <p:cNvPr id="15" name="Content Placeholder 14">
            <a:extLst>
              <a:ext uri="{FF2B5EF4-FFF2-40B4-BE49-F238E27FC236}">
                <a16:creationId xmlns:a16="http://schemas.microsoft.com/office/drawing/2014/main" id="{C7657945-781D-AF1A-E9C1-1C1DBFE068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8988" y="2767684"/>
            <a:ext cx="5798738" cy="2810791"/>
          </a:xfrm>
          <a:prstGeom prst="rect">
            <a:avLst/>
          </a:prstGeom>
          <a:ln>
            <a:noFill/>
          </a:ln>
          <a:effectLst>
            <a:outerShdw blurRad="190500" algn="tl" rotWithShape="0">
              <a:srgbClr val="000000">
                <a:alpha val="70000"/>
              </a:srgbClr>
            </a:outerShdw>
          </a:effectLst>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a:xfrm>
            <a:off x="1712531" y="6250333"/>
            <a:ext cx="7543800" cy="365125"/>
          </a:xfrm>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6" name="TextBox 15">
            <a:extLst>
              <a:ext uri="{FF2B5EF4-FFF2-40B4-BE49-F238E27FC236}">
                <a16:creationId xmlns:a16="http://schemas.microsoft.com/office/drawing/2014/main" id="{C2908841-D38D-ED58-104A-287D502325CB}"/>
              </a:ext>
            </a:extLst>
          </p:cNvPr>
          <p:cNvSpPr txBox="1"/>
          <p:nvPr/>
        </p:nvSpPr>
        <p:spPr>
          <a:xfrm>
            <a:off x="2024109" y="2325950"/>
            <a:ext cx="2228295" cy="369332"/>
          </a:xfrm>
          <a:prstGeom prst="rect">
            <a:avLst/>
          </a:prstGeom>
          <a:noFill/>
        </p:spPr>
        <p:txBody>
          <a:bodyPr wrap="square" rtlCol="0">
            <a:spAutoFit/>
          </a:bodyPr>
          <a:lstStyle/>
          <a:p>
            <a:r>
              <a:rPr lang="en-IN" dirty="0"/>
              <a:t>Existed design o/p</a:t>
            </a:r>
          </a:p>
        </p:txBody>
      </p:sp>
      <p:sp>
        <p:nvSpPr>
          <p:cNvPr id="17" name="TextBox 16">
            <a:extLst>
              <a:ext uri="{FF2B5EF4-FFF2-40B4-BE49-F238E27FC236}">
                <a16:creationId xmlns:a16="http://schemas.microsoft.com/office/drawing/2014/main" id="{6A39B8F6-AB0D-0D3C-7992-835654310E33}"/>
              </a:ext>
            </a:extLst>
          </p:cNvPr>
          <p:cNvSpPr txBox="1"/>
          <p:nvPr/>
        </p:nvSpPr>
        <p:spPr>
          <a:xfrm>
            <a:off x="8173751" y="2325950"/>
            <a:ext cx="3453414" cy="369332"/>
          </a:xfrm>
          <a:prstGeom prst="rect">
            <a:avLst/>
          </a:prstGeom>
          <a:noFill/>
        </p:spPr>
        <p:txBody>
          <a:bodyPr wrap="square" rtlCol="0">
            <a:spAutoFit/>
          </a:bodyPr>
          <a:lstStyle/>
          <a:p>
            <a:r>
              <a:rPr lang="en-IN" dirty="0"/>
              <a:t>Created design o/p</a:t>
            </a:r>
          </a:p>
        </p:txBody>
      </p:sp>
      <p:pic>
        <p:nvPicPr>
          <p:cNvPr id="7" name="Picture 6">
            <a:extLst>
              <a:ext uri="{FF2B5EF4-FFF2-40B4-BE49-F238E27FC236}">
                <a16:creationId xmlns:a16="http://schemas.microsoft.com/office/drawing/2014/main" id="{0CA0F332-D410-6F19-2499-32EBA6AC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276" y="2714695"/>
            <a:ext cx="5682468" cy="2863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37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1/7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1C45C45D-5590-4E73-87FB-839E8EF145DE}"/>
              </a:ext>
            </a:extLst>
          </p:cNvPr>
          <p:cNvSpPr txBox="1"/>
          <p:nvPr/>
        </p:nvSpPr>
        <p:spPr>
          <a:xfrm>
            <a:off x="980661" y="963269"/>
            <a:ext cx="4921540" cy="2769989"/>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Presentation Outline</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Background and Problem Statement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Objective of the work</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Literature Survey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Proposed Methodology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Reference</a:t>
            </a:r>
          </a:p>
        </p:txBody>
      </p:sp>
    </p:spTree>
    <p:extLst>
      <p:ext uri="{BB962C8B-B14F-4D97-AF65-F5344CB8AC3E}">
        <p14:creationId xmlns:p14="http://schemas.microsoft.com/office/powerpoint/2010/main" val="370603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520192" y="483833"/>
            <a:ext cx="10012791" cy="720727"/>
          </a:xfrm>
        </p:spPr>
        <p:txBody>
          <a:bodyPr/>
          <a:lstStyle/>
          <a:p>
            <a:r>
              <a:rPr lang="en-IN" dirty="0">
                <a:latin typeface="Book Antiqua" panose="02040602050305030304" pitchFamily="18" charset="0"/>
              </a:rPr>
              <a:t>Measurements &amp; Results</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graphicFrame>
        <p:nvGraphicFramePr>
          <p:cNvPr id="8" name="Table 10">
            <a:extLst>
              <a:ext uri="{FF2B5EF4-FFF2-40B4-BE49-F238E27FC236}">
                <a16:creationId xmlns:a16="http://schemas.microsoft.com/office/drawing/2014/main" id="{02950C7E-79BE-9DFE-C74D-88066CF2E2F6}"/>
              </a:ext>
            </a:extLst>
          </p:cNvPr>
          <p:cNvGraphicFramePr>
            <a:graphicFrameLocks noGrp="1"/>
          </p:cNvGraphicFramePr>
          <p:nvPr>
            <p:extLst>
              <p:ext uri="{D42A27DB-BD31-4B8C-83A1-F6EECF244321}">
                <p14:modId xmlns:p14="http://schemas.microsoft.com/office/powerpoint/2010/main" val="3847094853"/>
              </p:ext>
            </p:extLst>
          </p:nvPr>
        </p:nvGraphicFramePr>
        <p:xfrm>
          <a:off x="1193678" y="1560351"/>
          <a:ext cx="9339306" cy="4963768"/>
        </p:xfrm>
        <a:graphic>
          <a:graphicData uri="http://schemas.openxmlformats.org/drawingml/2006/table">
            <a:tbl>
              <a:tblPr firstRow="1" bandRow="1">
                <a:tableStyleId>{93296810-A885-4BE3-A3E7-6D5BEEA58F35}</a:tableStyleId>
              </a:tblPr>
              <a:tblGrid>
                <a:gridCol w="3113102">
                  <a:extLst>
                    <a:ext uri="{9D8B030D-6E8A-4147-A177-3AD203B41FA5}">
                      <a16:colId xmlns:a16="http://schemas.microsoft.com/office/drawing/2014/main" val="2914992790"/>
                    </a:ext>
                  </a:extLst>
                </a:gridCol>
                <a:gridCol w="3113102">
                  <a:extLst>
                    <a:ext uri="{9D8B030D-6E8A-4147-A177-3AD203B41FA5}">
                      <a16:colId xmlns:a16="http://schemas.microsoft.com/office/drawing/2014/main" val="2216132790"/>
                    </a:ext>
                  </a:extLst>
                </a:gridCol>
                <a:gridCol w="3113102">
                  <a:extLst>
                    <a:ext uri="{9D8B030D-6E8A-4147-A177-3AD203B41FA5}">
                      <a16:colId xmlns:a16="http://schemas.microsoft.com/office/drawing/2014/main" val="3364370857"/>
                    </a:ext>
                  </a:extLst>
                </a:gridCol>
              </a:tblGrid>
              <a:tr h="620471">
                <a:tc>
                  <a:txBody>
                    <a:bodyPr/>
                    <a:lstStyle/>
                    <a:p>
                      <a:r>
                        <a:rPr lang="en-IN" dirty="0"/>
                        <a:t> Properties</a:t>
                      </a:r>
                    </a:p>
                  </a:txBody>
                  <a:tcPr/>
                </a:tc>
                <a:tc>
                  <a:txBody>
                    <a:bodyPr/>
                    <a:lstStyle/>
                    <a:p>
                      <a:r>
                        <a:rPr lang="en-IN" dirty="0"/>
                        <a:t>Receiver</a:t>
                      </a:r>
                    </a:p>
                  </a:txBody>
                  <a:tcPr/>
                </a:tc>
                <a:tc>
                  <a:txBody>
                    <a:bodyPr/>
                    <a:lstStyle/>
                    <a:p>
                      <a:r>
                        <a:rPr lang="en-IN" dirty="0"/>
                        <a:t>Transmitter</a:t>
                      </a:r>
                    </a:p>
                  </a:txBody>
                  <a:tcPr/>
                </a:tc>
                <a:extLst>
                  <a:ext uri="{0D108BD9-81ED-4DB2-BD59-A6C34878D82A}">
                    <a16:rowId xmlns:a16="http://schemas.microsoft.com/office/drawing/2014/main" val="427767371"/>
                  </a:ext>
                </a:extLst>
              </a:tr>
              <a:tr h="620471">
                <a:tc>
                  <a:txBody>
                    <a:bodyPr/>
                    <a:lstStyle/>
                    <a:p>
                      <a:r>
                        <a:rPr lang="en-IN" dirty="0"/>
                        <a:t>Substrate Type</a:t>
                      </a:r>
                    </a:p>
                  </a:txBody>
                  <a:tcPr/>
                </a:tc>
                <a:tc>
                  <a:txBody>
                    <a:bodyPr/>
                    <a:lstStyle/>
                    <a:p>
                      <a:r>
                        <a:rPr lang="en-IN" dirty="0"/>
                        <a:t>            FR4</a:t>
                      </a:r>
                    </a:p>
                  </a:txBody>
                  <a:tcPr/>
                </a:tc>
                <a:tc>
                  <a:txBody>
                    <a:bodyPr/>
                    <a:lstStyle/>
                    <a:p>
                      <a:r>
                        <a:rPr lang="en-IN" dirty="0"/>
                        <a:t>                    FR4</a:t>
                      </a:r>
                    </a:p>
                  </a:txBody>
                  <a:tcPr/>
                </a:tc>
                <a:extLst>
                  <a:ext uri="{0D108BD9-81ED-4DB2-BD59-A6C34878D82A}">
                    <a16:rowId xmlns:a16="http://schemas.microsoft.com/office/drawing/2014/main" val="1656252521"/>
                  </a:ext>
                </a:extLst>
              </a:tr>
              <a:tr h="620471">
                <a:tc>
                  <a:txBody>
                    <a:bodyPr/>
                    <a:lstStyle/>
                    <a:p>
                      <a:r>
                        <a:rPr lang="en-IN" dirty="0"/>
                        <a:t>Operating Frequency</a:t>
                      </a:r>
                    </a:p>
                  </a:txBody>
                  <a:tcPr/>
                </a:tc>
                <a:tc>
                  <a:txBody>
                    <a:bodyPr/>
                    <a:lstStyle/>
                    <a:p>
                      <a:r>
                        <a:rPr lang="en-IN" dirty="0"/>
                        <a:t>           2.908GHz</a:t>
                      </a:r>
                    </a:p>
                  </a:txBody>
                  <a:tcPr/>
                </a:tc>
                <a:tc>
                  <a:txBody>
                    <a:bodyPr/>
                    <a:lstStyle/>
                    <a:p>
                      <a:r>
                        <a:rPr lang="en-IN"/>
                        <a:t>                   5.653GHz</a:t>
                      </a:r>
                      <a:endParaRPr lang="en-IN" dirty="0"/>
                    </a:p>
                  </a:txBody>
                  <a:tcPr/>
                </a:tc>
                <a:extLst>
                  <a:ext uri="{0D108BD9-81ED-4DB2-BD59-A6C34878D82A}">
                    <a16:rowId xmlns:a16="http://schemas.microsoft.com/office/drawing/2014/main" val="208714050"/>
                  </a:ext>
                </a:extLst>
              </a:tr>
              <a:tr h="620471">
                <a:tc>
                  <a:txBody>
                    <a:bodyPr/>
                    <a:lstStyle/>
                    <a:p>
                      <a:r>
                        <a:rPr lang="en-IN" dirty="0"/>
                        <a:t>Length of the Patch</a:t>
                      </a:r>
                    </a:p>
                  </a:txBody>
                  <a:tcPr/>
                </a:tc>
                <a:tc>
                  <a:txBody>
                    <a:bodyPr/>
                    <a:lstStyle/>
                    <a:p>
                      <a:r>
                        <a:rPr lang="en-IN" dirty="0"/>
                        <a:t>          23.43mm</a:t>
                      </a:r>
                    </a:p>
                  </a:txBody>
                  <a:tcPr/>
                </a:tc>
                <a:tc>
                  <a:txBody>
                    <a:bodyPr/>
                    <a:lstStyle/>
                    <a:p>
                      <a:r>
                        <a:rPr lang="en-IN" dirty="0"/>
                        <a:t>                  11.555mm</a:t>
                      </a:r>
                    </a:p>
                  </a:txBody>
                  <a:tcPr/>
                </a:tc>
                <a:extLst>
                  <a:ext uri="{0D108BD9-81ED-4DB2-BD59-A6C34878D82A}">
                    <a16:rowId xmlns:a16="http://schemas.microsoft.com/office/drawing/2014/main" val="1682808148"/>
                  </a:ext>
                </a:extLst>
              </a:tr>
              <a:tr h="620471">
                <a:tc>
                  <a:txBody>
                    <a:bodyPr/>
                    <a:lstStyle/>
                    <a:p>
                      <a:r>
                        <a:rPr lang="en-IN" dirty="0"/>
                        <a:t>Width of the Patch </a:t>
                      </a:r>
                    </a:p>
                  </a:txBody>
                  <a:tcPr/>
                </a:tc>
                <a:tc>
                  <a:txBody>
                    <a:bodyPr/>
                    <a:lstStyle/>
                    <a:p>
                      <a:r>
                        <a:rPr lang="en-IN" dirty="0"/>
                        <a:t>           30.42mm</a:t>
                      </a:r>
                    </a:p>
                  </a:txBody>
                  <a:tcPr/>
                </a:tc>
                <a:tc>
                  <a:txBody>
                    <a:bodyPr/>
                    <a:lstStyle/>
                    <a:p>
                      <a:r>
                        <a:rPr lang="en-IN" dirty="0"/>
                        <a:t>                   15.21mm</a:t>
                      </a:r>
                    </a:p>
                  </a:txBody>
                  <a:tcPr/>
                </a:tc>
                <a:extLst>
                  <a:ext uri="{0D108BD9-81ED-4DB2-BD59-A6C34878D82A}">
                    <a16:rowId xmlns:a16="http://schemas.microsoft.com/office/drawing/2014/main" val="2413678125"/>
                  </a:ext>
                </a:extLst>
              </a:tr>
              <a:tr h="620471">
                <a:tc>
                  <a:txBody>
                    <a:bodyPr/>
                    <a:lstStyle/>
                    <a:p>
                      <a:r>
                        <a:rPr lang="en-IN" dirty="0"/>
                        <a:t>Thickness of Substrate</a:t>
                      </a:r>
                    </a:p>
                  </a:txBody>
                  <a:tcPr/>
                </a:tc>
                <a:tc>
                  <a:txBody>
                    <a:bodyPr/>
                    <a:lstStyle/>
                    <a:p>
                      <a:r>
                        <a:rPr lang="en-IN" dirty="0"/>
                        <a:t>             1.6                                                      </a:t>
                      </a:r>
                    </a:p>
                  </a:txBody>
                  <a:tcPr/>
                </a:tc>
                <a:tc>
                  <a:txBody>
                    <a:bodyPr/>
                    <a:lstStyle/>
                    <a:p>
                      <a:r>
                        <a:rPr lang="en-IN" dirty="0"/>
                        <a:t>                       1.6</a:t>
                      </a:r>
                    </a:p>
                  </a:txBody>
                  <a:tcPr/>
                </a:tc>
                <a:extLst>
                  <a:ext uri="{0D108BD9-81ED-4DB2-BD59-A6C34878D82A}">
                    <a16:rowId xmlns:a16="http://schemas.microsoft.com/office/drawing/2014/main" val="3643511358"/>
                  </a:ext>
                </a:extLst>
              </a:tr>
              <a:tr h="620471">
                <a:tc>
                  <a:txBody>
                    <a:bodyPr/>
                    <a:lstStyle/>
                    <a:p>
                      <a:r>
                        <a:rPr lang="en-IN" dirty="0"/>
                        <a:t>Permittivity of Substrate</a:t>
                      </a:r>
                    </a:p>
                  </a:txBody>
                  <a:tcPr/>
                </a:tc>
                <a:tc>
                  <a:txBody>
                    <a:bodyPr/>
                    <a:lstStyle/>
                    <a:p>
                      <a:r>
                        <a:rPr lang="en-IN" dirty="0"/>
                        <a:t>              4.3</a:t>
                      </a:r>
                    </a:p>
                  </a:txBody>
                  <a:tcPr/>
                </a:tc>
                <a:tc>
                  <a:txBody>
                    <a:bodyPr/>
                    <a:lstStyle/>
                    <a:p>
                      <a:r>
                        <a:rPr lang="en-IN" dirty="0"/>
                        <a:t>                       4.3</a:t>
                      </a:r>
                    </a:p>
                  </a:txBody>
                  <a:tcPr/>
                </a:tc>
                <a:extLst>
                  <a:ext uri="{0D108BD9-81ED-4DB2-BD59-A6C34878D82A}">
                    <a16:rowId xmlns:a16="http://schemas.microsoft.com/office/drawing/2014/main" val="3355530840"/>
                  </a:ext>
                </a:extLst>
              </a:tr>
              <a:tr h="620471">
                <a:tc>
                  <a:txBody>
                    <a:bodyPr/>
                    <a:lstStyle/>
                    <a:p>
                      <a:r>
                        <a:rPr lang="en-US" dirty="0"/>
                        <a:t>Reflection Coefficient(S11)</a:t>
                      </a:r>
                      <a:endParaRPr lang="en-IN" dirty="0"/>
                    </a:p>
                  </a:txBody>
                  <a:tcPr/>
                </a:tc>
                <a:tc>
                  <a:txBody>
                    <a:bodyPr/>
                    <a:lstStyle/>
                    <a:p>
                      <a:r>
                        <a:rPr lang="en-US" dirty="0"/>
                        <a:t>            -19 </a:t>
                      </a:r>
                      <a:r>
                        <a:rPr lang="en-US" dirty="0" err="1"/>
                        <a:t>db</a:t>
                      </a:r>
                      <a:endParaRPr lang="en-IN" dirty="0"/>
                    </a:p>
                  </a:txBody>
                  <a:tcPr/>
                </a:tc>
                <a:tc>
                  <a:txBody>
                    <a:bodyPr/>
                    <a:lstStyle/>
                    <a:p>
                      <a:r>
                        <a:rPr lang="en-US" dirty="0"/>
                        <a:t>                      -21db</a:t>
                      </a:r>
                      <a:endParaRPr lang="en-IN" dirty="0"/>
                    </a:p>
                  </a:txBody>
                  <a:tcPr/>
                </a:tc>
                <a:extLst>
                  <a:ext uri="{0D108BD9-81ED-4DB2-BD59-A6C34878D82A}">
                    <a16:rowId xmlns:a16="http://schemas.microsoft.com/office/drawing/2014/main" val="3302681576"/>
                  </a:ext>
                </a:extLst>
              </a:tr>
            </a:tbl>
          </a:graphicData>
        </a:graphic>
      </p:graphicFrame>
    </p:spTree>
    <p:extLst>
      <p:ext uri="{BB962C8B-B14F-4D97-AF65-F5344CB8AC3E}">
        <p14:creationId xmlns:p14="http://schemas.microsoft.com/office/powerpoint/2010/main" val="38423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192469" y="274795"/>
            <a:ext cx="10515600" cy="1325563"/>
          </a:xfrm>
        </p:spPr>
        <p:txBody>
          <a:bodyPr>
            <a:normAutofit/>
          </a:bodyPr>
          <a:lstStyle/>
          <a:p>
            <a:r>
              <a:rPr lang="en-IN" sz="3600" dirty="0">
                <a:latin typeface="Book Antiqua" panose="02040602050305030304" pitchFamily="18" charset="0"/>
              </a:rPr>
              <a:t>Frequency</a:t>
            </a:r>
            <a:r>
              <a:rPr lang="en-IN" sz="3600" dirty="0"/>
              <a:t> </a:t>
            </a:r>
            <a:r>
              <a:rPr lang="en-IN" sz="3600" dirty="0">
                <a:latin typeface="Book Antiqua" panose="02040602050305030304" pitchFamily="18" charset="0"/>
              </a:rPr>
              <a:t>Doubler</a:t>
            </a:r>
          </a:p>
        </p:txBody>
      </p:sp>
      <p:pic>
        <p:nvPicPr>
          <p:cNvPr id="10" name="Content Placeholder 9">
            <a:extLst>
              <a:ext uri="{FF2B5EF4-FFF2-40B4-BE49-F238E27FC236}">
                <a16:creationId xmlns:a16="http://schemas.microsoft.com/office/drawing/2014/main" id="{2B306904-764F-7905-9680-6939A4CC41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296" y="2087139"/>
            <a:ext cx="9838481" cy="3295650"/>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43367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r>
              <a:rPr lang="en-IN" dirty="0"/>
              <a:t>     Operation of Frequency multiplier                         </a:t>
            </a:r>
          </a:p>
        </p:txBody>
      </p:sp>
      <p:sp>
        <p:nvSpPr>
          <p:cNvPr id="10" name="Content Placeholder 9">
            <a:extLst>
              <a:ext uri="{FF2B5EF4-FFF2-40B4-BE49-F238E27FC236}">
                <a16:creationId xmlns:a16="http://schemas.microsoft.com/office/drawing/2014/main" id="{D61A8935-5901-1BD8-F438-EB30CBA9A843}"/>
              </a:ext>
            </a:extLst>
          </p:cNvPr>
          <p:cNvSpPr>
            <a:spLocks noGrp="1"/>
          </p:cNvSpPr>
          <p:nvPr>
            <p:ph idx="1"/>
          </p:nvPr>
        </p:nvSpPr>
        <p:spPr/>
        <p:txBody>
          <a:bodyPr/>
          <a:lstStyle/>
          <a:p>
            <a:r>
              <a:rPr lang="en-US" dirty="0"/>
              <a:t>As frequency Increases wave length decreases and operation of frequency multiplier depends on ratio of lengths of </a:t>
            </a:r>
            <a:r>
              <a:rPr lang="en-US" dirty="0" err="1"/>
              <a:t>lamba</a:t>
            </a:r>
            <a:r>
              <a:rPr lang="en-US" dirty="0"/>
              <a:t>/2 stubs on both sides of the diodes the </a:t>
            </a:r>
            <a:r>
              <a:rPr lang="en-US" dirty="0" err="1"/>
              <a:t>Em</a:t>
            </a:r>
            <a:r>
              <a:rPr lang="en-US" dirty="0"/>
              <a:t> waves from one stub will Induce the another frequency in another stub with lower wavelength or higher </a:t>
            </a:r>
            <a:r>
              <a:rPr lang="en-US" dirty="0" err="1"/>
              <a:t>frequency.Diode</a:t>
            </a:r>
            <a:r>
              <a:rPr lang="en-US" dirty="0"/>
              <a:t> plays a important role in Frequency conversation here. Via holes or grounding are Introduced in </a:t>
            </a:r>
            <a:r>
              <a:rPr lang="en-US" dirty="0" err="1"/>
              <a:t>lamda</a:t>
            </a:r>
            <a:r>
              <a:rPr lang="en-US" dirty="0"/>
              <a:t>/4 stubs which will reduce the harmonics in higher frequencies</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443486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a:xfrm>
            <a:off x="-995762" y="1214492"/>
            <a:ext cx="10306099" cy="1531728"/>
          </a:xfrm>
        </p:spPr>
        <p:txBody>
          <a:bodyPr/>
          <a:lstStyle/>
          <a:p>
            <a:r>
              <a:rPr lang="en-IN" dirty="0"/>
              <a:t>                              S-parameters</a:t>
            </a:r>
            <a:endParaRPr lang="en-IN" sz="2400" dirty="0"/>
          </a:p>
        </p:txBody>
      </p:sp>
      <p:pic>
        <p:nvPicPr>
          <p:cNvPr id="11" name="Content Placeholder 10">
            <a:extLst>
              <a:ext uri="{FF2B5EF4-FFF2-40B4-BE49-F238E27FC236}">
                <a16:creationId xmlns:a16="http://schemas.microsoft.com/office/drawing/2014/main" id="{77409788-DA1F-E05B-3658-286DF3E533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6330" y="3163377"/>
            <a:ext cx="5753470" cy="2553842"/>
          </a:xfrm>
        </p:spPr>
      </p:pic>
      <p:pic>
        <p:nvPicPr>
          <p:cNvPr id="18" name="Content Placeholder 17">
            <a:extLst>
              <a:ext uri="{FF2B5EF4-FFF2-40B4-BE49-F238E27FC236}">
                <a16:creationId xmlns:a16="http://schemas.microsoft.com/office/drawing/2014/main" id="{B1CE1D04-A836-70D2-707F-DCEF5EFF0A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1" y="3249227"/>
            <a:ext cx="5827329" cy="2272808"/>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a:xfrm>
            <a:off x="686555" y="6086119"/>
            <a:ext cx="7543800" cy="365125"/>
          </a:xfrm>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6" name="TextBox 15">
            <a:extLst>
              <a:ext uri="{FF2B5EF4-FFF2-40B4-BE49-F238E27FC236}">
                <a16:creationId xmlns:a16="http://schemas.microsoft.com/office/drawing/2014/main" id="{C2908841-D38D-ED58-104A-287D502325CB}"/>
              </a:ext>
            </a:extLst>
          </p:cNvPr>
          <p:cNvSpPr txBox="1"/>
          <p:nvPr/>
        </p:nvSpPr>
        <p:spPr>
          <a:xfrm>
            <a:off x="2698812" y="2604417"/>
            <a:ext cx="2228295" cy="369332"/>
          </a:xfrm>
          <a:prstGeom prst="rect">
            <a:avLst/>
          </a:prstGeom>
          <a:noFill/>
        </p:spPr>
        <p:txBody>
          <a:bodyPr wrap="square" rtlCol="0">
            <a:spAutoFit/>
          </a:bodyPr>
          <a:lstStyle/>
          <a:p>
            <a:r>
              <a:rPr lang="en-IN" dirty="0"/>
              <a:t>S11</a:t>
            </a:r>
          </a:p>
        </p:txBody>
      </p:sp>
      <p:sp>
        <p:nvSpPr>
          <p:cNvPr id="17" name="TextBox 16">
            <a:extLst>
              <a:ext uri="{FF2B5EF4-FFF2-40B4-BE49-F238E27FC236}">
                <a16:creationId xmlns:a16="http://schemas.microsoft.com/office/drawing/2014/main" id="{6A39B8F6-AB0D-0D3C-7992-835654310E33}"/>
              </a:ext>
            </a:extLst>
          </p:cNvPr>
          <p:cNvSpPr txBox="1"/>
          <p:nvPr/>
        </p:nvSpPr>
        <p:spPr>
          <a:xfrm>
            <a:off x="8738586" y="2604417"/>
            <a:ext cx="3453414" cy="369332"/>
          </a:xfrm>
          <a:prstGeom prst="rect">
            <a:avLst/>
          </a:prstGeom>
          <a:noFill/>
        </p:spPr>
        <p:txBody>
          <a:bodyPr wrap="square" rtlCol="0">
            <a:spAutoFit/>
          </a:bodyPr>
          <a:lstStyle/>
          <a:p>
            <a:r>
              <a:rPr lang="en-IN" dirty="0"/>
              <a:t>S22</a:t>
            </a:r>
          </a:p>
        </p:txBody>
      </p:sp>
    </p:spTree>
    <p:extLst>
      <p:ext uri="{BB962C8B-B14F-4D97-AF65-F5344CB8AC3E}">
        <p14:creationId xmlns:p14="http://schemas.microsoft.com/office/powerpoint/2010/main" val="231262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0" y="136525"/>
            <a:ext cx="10515600" cy="1325563"/>
          </a:xfrm>
        </p:spPr>
        <p:txBody>
          <a:bodyPr>
            <a:normAutofit/>
          </a:bodyPr>
          <a:lstStyle/>
          <a:p>
            <a:r>
              <a:rPr lang="en-IN" sz="3600" dirty="0">
                <a:latin typeface="Book Antiqua" panose="02040602050305030304" pitchFamily="18" charset="0"/>
              </a:rPr>
              <a:t>Defected Ground Structure </a:t>
            </a:r>
          </a:p>
        </p:txBody>
      </p:sp>
      <p:sp>
        <p:nvSpPr>
          <p:cNvPr id="6" name="Content Placeholder 5">
            <a:extLst>
              <a:ext uri="{FF2B5EF4-FFF2-40B4-BE49-F238E27FC236}">
                <a16:creationId xmlns:a16="http://schemas.microsoft.com/office/drawing/2014/main" id="{3E4D7D2A-A94C-8D90-7578-0B74D70E3DD2}"/>
              </a:ext>
            </a:extLst>
          </p:cNvPr>
          <p:cNvSpPr>
            <a:spLocks noGrp="1"/>
          </p:cNvSpPr>
          <p:nvPr>
            <p:ph idx="1"/>
          </p:nvPr>
        </p:nvSpPr>
        <p:spPr>
          <a:xfrm>
            <a:off x="0" y="1562470"/>
            <a:ext cx="12192000" cy="4793880"/>
          </a:xfrm>
        </p:spPr>
        <p:txBody>
          <a:bodyPr>
            <a:normAutofit lnSpcReduction="10000"/>
          </a:bodyPr>
          <a:lstStyle/>
          <a:p>
            <a:r>
              <a:rPr lang="en-US" dirty="0"/>
              <a:t>Microwave component with Defected Ground Structure (DGS) has been gained popularity among all the techniques reported for enhancing the parameters due to its simple structural design.</a:t>
            </a:r>
          </a:p>
          <a:p>
            <a:r>
              <a:rPr lang="en-US" dirty="0"/>
              <a:t>Etched slots or defects on the ground plane of microstrip circuits are referred to as Defected Ground Structure.</a:t>
            </a:r>
          </a:p>
          <a:p>
            <a:r>
              <a:rPr lang="en-US" dirty="0"/>
              <a:t> Single or multiple defects on the ground plane may be considered as DGS. Initially DGS was reported for filters underneath the microstrip line. </a:t>
            </a:r>
          </a:p>
          <a:p>
            <a:r>
              <a:rPr lang="en-US" dirty="0"/>
              <a:t>DGS has been used underneath the microstrip line to achieve band-stop characteristics and to suppress higher mode harmonics and mutual coupling.</a:t>
            </a:r>
          </a:p>
          <a:p>
            <a:r>
              <a:rPr lang="en-US" dirty="0"/>
              <a:t>After successful implementation of DGS in the field of filters, nowadays DGS is in demand extensively for various applications. </a:t>
            </a:r>
          </a:p>
          <a:p>
            <a:endParaRPr lang="en-US" dirty="0"/>
          </a:p>
          <a:p>
            <a:endParaRPr lang="en-US" dirty="0"/>
          </a:p>
          <a:p>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685912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0" y="136525"/>
            <a:ext cx="10515600" cy="1325563"/>
          </a:xfrm>
        </p:spPr>
        <p:txBody>
          <a:bodyPr>
            <a:normAutofit/>
          </a:bodyPr>
          <a:lstStyle/>
          <a:p>
            <a:r>
              <a:rPr lang="en-IN" sz="3600" dirty="0">
                <a:latin typeface="Book Antiqua" panose="02040602050305030304" pitchFamily="18" charset="0"/>
              </a:rPr>
              <a:t>Defected Ground Structure </a:t>
            </a:r>
          </a:p>
        </p:txBody>
      </p:sp>
      <p:sp>
        <p:nvSpPr>
          <p:cNvPr id="6" name="Content Placeholder 5">
            <a:extLst>
              <a:ext uri="{FF2B5EF4-FFF2-40B4-BE49-F238E27FC236}">
                <a16:creationId xmlns:a16="http://schemas.microsoft.com/office/drawing/2014/main" id="{0850F99F-7767-72FF-FA74-245AD87A7B2B}"/>
              </a:ext>
            </a:extLst>
          </p:cNvPr>
          <p:cNvSpPr>
            <a:spLocks noGrp="1"/>
          </p:cNvSpPr>
          <p:nvPr>
            <p:ph idx="1"/>
          </p:nvPr>
        </p:nvSpPr>
        <p:spPr>
          <a:xfrm>
            <a:off x="150920" y="4632108"/>
            <a:ext cx="11353800" cy="1906804"/>
          </a:xfrm>
        </p:spPr>
        <p:txBody>
          <a:bodyPr>
            <a:normAutofit lnSpcReduction="10000"/>
          </a:bodyPr>
          <a:lstStyle/>
          <a:p>
            <a:r>
              <a:rPr lang="en-US" dirty="0"/>
              <a:t>DGS has been used in the field of microstrip antennas for enhancing the bandwidth and gain of microstrip antenna and to suppress the higher mode harmonics, mutual coupling between adjacent element, and cross-polarization for improving the radiation characteristics of the microstrip antenna.</a:t>
            </a:r>
          </a:p>
          <a:p>
            <a:pPr marL="0" indent="0">
              <a:buNone/>
            </a:pPr>
            <a:endParaRPr lang="en-US"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8" name="Picture 7">
            <a:extLst>
              <a:ext uri="{FF2B5EF4-FFF2-40B4-BE49-F238E27FC236}">
                <a16:creationId xmlns:a16="http://schemas.microsoft.com/office/drawing/2014/main" id="{F303A6B4-33CA-9B59-BCD3-DB1BD1D75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192" y="1462088"/>
            <a:ext cx="8704162" cy="2987457"/>
          </a:xfrm>
          <a:prstGeom prst="rect">
            <a:avLst/>
          </a:prstGeom>
        </p:spPr>
      </p:pic>
    </p:spTree>
    <p:extLst>
      <p:ext uri="{BB962C8B-B14F-4D97-AF65-F5344CB8AC3E}">
        <p14:creationId xmlns:p14="http://schemas.microsoft.com/office/powerpoint/2010/main" val="784587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20595" y="136525"/>
            <a:ext cx="10515600" cy="1325563"/>
          </a:xfrm>
        </p:spPr>
        <p:txBody>
          <a:bodyPr>
            <a:normAutofit/>
          </a:bodyPr>
          <a:lstStyle/>
          <a:p>
            <a:r>
              <a:rPr lang="en-IN" sz="3600" dirty="0">
                <a:latin typeface="Book Antiqua" panose="02040602050305030304" pitchFamily="18" charset="0"/>
              </a:rPr>
              <a:t>Defected Ground Structure </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1" name="Content Placeholder 10">
            <a:extLst>
              <a:ext uri="{FF2B5EF4-FFF2-40B4-BE49-F238E27FC236}">
                <a16:creationId xmlns:a16="http://schemas.microsoft.com/office/drawing/2014/main" id="{CB09ED60-D817-B5FF-1426-A422F9C2388B}"/>
              </a:ext>
            </a:extLst>
          </p:cNvPr>
          <p:cNvSpPr>
            <a:spLocks noGrp="1"/>
          </p:cNvSpPr>
          <p:nvPr>
            <p:ph idx="1"/>
          </p:nvPr>
        </p:nvSpPr>
        <p:spPr>
          <a:xfrm>
            <a:off x="0" y="1825625"/>
            <a:ext cx="12192000" cy="4351338"/>
          </a:xfrm>
        </p:spPr>
        <p:txBody>
          <a:bodyPr/>
          <a:lstStyle/>
          <a:p>
            <a:r>
              <a:rPr lang="en-US" dirty="0"/>
              <a:t>The role of DGS in the field of microwave and microstrip antennas is presented with various applications of DGS  that is miniaturization, multiband performance, bandwidth enhancement, gain enhancement, mutual coupling suppression between two elements, higher mode harmonics suppression, cross-polarization suppression, notched band creation and circular polarization achievement.</a:t>
            </a:r>
            <a:endParaRPr lang="en-IN" dirty="0"/>
          </a:p>
          <a:p>
            <a:endParaRPr lang="en-IN" dirty="0"/>
          </a:p>
        </p:txBody>
      </p:sp>
    </p:spTree>
    <p:extLst>
      <p:ext uri="{BB962C8B-B14F-4D97-AF65-F5344CB8AC3E}">
        <p14:creationId xmlns:p14="http://schemas.microsoft.com/office/powerpoint/2010/main" val="630342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520192" y="483833"/>
            <a:ext cx="10505874" cy="720727"/>
          </a:xfrm>
        </p:spPr>
        <p:txBody>
          <a:bodyPr>
            <a:normAutofit fontScale="90000"/>
          </a:bodyPr>
          <a:lstStyle/>
          <a:p>
            <a:r>
              <a:rPr lang="en-IN" sz="3600" dirty="0">
                <a:latin typeface="Book Antiqua" panose="02040602050305030304" pitchFamily="18" charset="0"/>
              </a:rPr>
              <a:t>Integrated SART  or Shiv Transponder (Front view)</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8" name="Picture 7">
            <a:extLst>
              <a:ext uri="{FF2B5EF4-FFF2-40B4-BE49-F238E27FC236}">
                <a16:creationId xmlns:a16="http://schemas.microsoft.com/office/drawing/2014/main" id="{70651FD2-CD50-0DC9-77AA-B4B881FF0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14500"/>
            <a:ext cx="10937049" cy="4003394"/>
          </a:xfrm>
          <a:prstGeom prst="rect">
            <a:avLst/>
          </a:prstGeom>
        </p:spPr>
      </p:pic>
    </p:spTree>
    <p:extLst>
      <p:ext uri="{BB962C8B-B14F-4D97-AF65-F5344CB8AC3E}">
        <p14:creationId xmlns:p14="http://schemas.microsoft.com/office/powerpoint/2010/main" val="133176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520192" y="483833"/>
            <a:ext cx="8455132" cy="720727"/>
          </a:xfrm>
        </p:spPr>
        <p:txBody>
          <a:bodyPr>
            <a:normAutofit/>
          </a:bodyPr>
          <a:lstStyle/>
          <a:p>
            <a:r>
              <a:rPr lang="en-IN" sz="3600" dirty="0">
                <a:latin typeface="Book Antiqua" panose="02040602050305030304" pitchFamily="18" charset="0"/>
              </a:rPr>
              <a:t>Shiv Transponder(Back view) </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7" name="Picture 6">
            <a:extLst>
              <a:ext uri="{FF2B5EF4-FFF2-40B4-BE49-F238E27FC236}">
                <a16:creationId xmlns:a16="http://schemas.microsoft.com/office/drawing/2014/main" id="{B2379D27-29AF-2226-BCCC-4F17B8016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676" y="1746126"/>
            <a:ext cx="4371975" cy="3543300"/>
          </a:xfrm>
          <a:prstGeom prst="rect">
            <a:avLst/>
          </a:prstGeom>
        </p:spPr>
      </p:pic>
    </p:spTree>
    <p:extLst>
      <p:ext uri="{BB962C8B-B14F-4D97-AF65-F5344CB8AC3E}">
        <p14:creationId xmlns:p14="http://schemas.microsoft.com/office/powerpoint/2010/main" val="254780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a:xfrm>
            <a:off x="195443" y="239223"/>
            <a:ext cx="8534400" cy="1531728"/>
          </a:xfrm>
        </p:spPr>
        <p:txBody>
          <a:bodyPr/>
          <a:lstStyle/>
          <a:p>
            <a:r>
              <a:rPr lang="en-IN" dirty="0"/>
              <a:t>                              </a:t>
            </a:r>
          </a:p>
        </p:txBody>
      </p:sp>
      <p:pic>
        <p:nvPicPr>
          <p:cNvPr id="11" name="Content Placeholder 10">
            <a:extLst>
              <a:ext uri="{FF2B5EF4-FFF2-40B4-BE49-F238E27FC236}">
                <a16:creationId xmlns:a16="http://schemas.microsoft.com/office/drawing/2014/main" id="{CA2AF149-43F3-51DF-215F-350C9C0169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2144" y="909673"/>
            <a:ext cx="6096000" cy="4030400"/>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a:xfrm>
            <a:off x="2010697" y="6238779"/>
            <a:ext cx="7543800" cy="365125"/>
          </a:xfrm>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6" name="TextBox 15">
            <a:extLst>
              <a:ext uri="{FF2B5EF4-FFF2-40B4-BE49-F238E27FC236}">
                <a16:creationId xmlns:a16="http://schemas.microsoft.com/office/drawing/2014/main" id="{C2908841-D38D-ED58-104A-287D502325CB}"/>
              </a:ext>
            </a:extLst>
          </p:cNvPr>
          <p:cNvSpPr txBox="1"/>
          <p:nvPr/>
        </p:nvSpPr>
        <p:spPr>
          <a:xfrm>
            <a:off x="1353105" y="540341"/>
            <a:ext cx="2228295" cy="369332"/>
          </a:xfrm>
          <a:prstGeom prst="rect">
            <a:avLst/>
          </a:prstGeom>
          <a:noFill/>
        </p:spPr>
        <p:txBody>
          <a:bodyPr wrap="square" rtlCol="0">
            <a:spAutoFit/>
          </a:bodyPr>
          <a:lstStyle/>
          <a:p>
            <a:r>
              <a:rPr lang="en-IN" dirty="0"/>
              <a:t>S11</a:t>
            </a:r>
          </a:p>
        </p:txBody>
      </p:sp>
      <p:sp>
        <p:nvSpPr>
          <p:cNvPr id="17" name="TextBox 16">
            <a:extLst>
              <a:ext uri="{FF2B5EF4-FFF2-40B4-BE49-F238E27FC236}">
                <a16:creationId xmlns:a16="http://schemas.microsoft.com/office/drawing/2014/main" id="{6A39B8F6-AB0D-0D3C-7992-835654310E33}"/>
              </a:ext>
            </a:extLst>
          </p:cNvPr>
          <p:cNvSpPr txBox="1"/>
          <p:nvPr/>
        </p:nvSpPr>
        <p:spPr>
          <a:xfrm>
            <a:off x="8328829" y="2271115"/>
            <a:ext cx="1099256" cy="369332"/>
          </a:xfrm>
          <a:prstGeom prst="rect">
            <a:avLst/>
          </a:prstGeom>
          <a:noFill/>
        </p:spPr>
        <p:txBody>
          <a:bodyPr wrap="square" rtlCol="0">
            <a:spAutoFit/>
          </a:bodyPr>
          <a:lstStyle/>
          <a:p>
            <a:r>
              <a:rPr lang="en-IN" dirty="0"/>
              <a:t>S22</a:t>
            </a:r>
          </a:p>
        </p:txBody>
      </p:sp>
      <p:pic>
        <p:nvPicPr>
          <p:cNvPr id="12" name="Content Placeholder 11">
            <a:extLst>
              <a:ext uri="{FF2B5EF4-FFF2-40B4-BE49-F238E27FC236}">
                <a16:creationId xmlns:a16="http://schemas.microsoft.com/office/drawing/2014/main" id="{8D4BD9A9-26C8-29F8-8903-76F58B11C92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989475" y="1025607"/>
            <a:ext cx="5919186" cy="3798531"/>
          </a:xfrm>
        </p:spPr>
      </p:pic>
      <p:sp>
        <p:nvSpPr>
          <p:cNvPr id="7" name="TextBox 6">
            <a:extLst>
              <a:ext uri="{FF2B5EF4-FFF2-40B4-BE49-F238E27FC236}">
                <a16:creationId xmlns:a16="http://schemas.microsoft.com/office/drawing/2014/main" id="{9904B576-3B44-441C-1269-43F0A5A171F6}"/>
              </a:ext>
            </a:extLst>
          </p:cNvPr>
          <p:cNvSpPr txBox="1"/>
          <p:nvPr/>
        </p:nvSpPr>
        <p:spPr>
          <a:xfrm>
            <a:off x="2365907" y="229294"/>
            <a:ext cx="6094520" cy="461665"/>
          </a:xfrm>
          <a:prstGeom prst="rect">
            <a:avLst/>
          </a:prstGeom>
          <a:noFill/>
        </p:spPr>
        <p:txBody>
          <a:bodyPr wrap="square">
            <a:spAutoFit/>
          </a:bodyPr>
          <a:lstStyle/>
          <a:p>
            <a:r>
              <a:rPr lang="en-IN" sz="2400" dirty="0">
                <a:latin typeface="Arial" panose="020B0604020202020204" pitchFamily="34" charset="0"/>
                <a:cs typeface="Arial" panose="020B0604020202020204" pitchFamily="34" charset="0"/>
              </a:rPr>
              <a:t>S- parameters</a:t>
            </a:r>
            <a:r>
              <a:rPr lang="en-IN" sz="1600" dirty="0">
                <a:latin typeface="Arial" panose="020B0604020202020204" pitchFamily="34" charset="0"/>
                <a:cs typeface="Arial" panose="020B0604020202020204" pitchFamily="34" charset="0"/>
              </a:rPr>
              <a:t>(Parametric analysis</a:t>
            </a:r>
            <a:r>
              <a:rPr lang="en-IN" sz="1600" dirty="0"/>
              <a:t>)</a:t>
            </a:r>
          </a:p>
        </p:txBody>
      </p:sp>
      <p:sp>
        <p:nvSpPr>
          <p:cNvPr id="10" name="TextBox 9">
            <a:extLst>
              <a:ext uri="{FF2B5EF4-FFF2-40B4-BE49-F238E27FC236}">
                <a16:creationId xmlns:a16="http://schemas.microsoft.com/office/drawing/2014/main" id="{F73F0F55-7DD6-4922-ECA8-0828C52E485E}"/>
              </a:ext>
            </a:extLst>
          </p:cNvPr>
          <p:cNvSpPr txBox="1"/>
          <p:nvPr/>
        </p:nvSpPr>
        <p:spPr>
          <a:xfrm>
            <a:off x="594804" y="5440237"/>
            <a:ext cx="10653204" cy="369332"/>
          </a:xfrm>
          <a:prstGeom prst="rect">
            <a:avLst/>
          </a:prstGeom>
          <a:noFill/>
        </p:spPr>
        <p:txBody>
          <a:bodyPr wrap="square" rtlCol="0">
            <a:spAutoFit/>
          </a:bodyPr>
          <a:lstStyle/>
          <a:p>
            <a:r>
              <a:rPr lang="en-US" dirty="0"/>
              <a:t>We have did parametric analysis for radius of defected ground structure and we got best results for r=5 </a:t>
            </a:r>
            <a:endParaRPr lang="en-IN" dirty="0"/>
          </a:p>
        </p:txBody>
      </p:sp>
    </p:spTree>
    <p:extLst>
      <p:ext uri="{BB962C8B-B14F-4D97-AF65-F5344CB8AC3E}">
        <p14:creationId xmlns:p14="http://schemas.microsoft.com/office/powerpoint/2010/main" val="1950545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02D6FC8-7E6E-7FE2-4CBE-5A74D9586842}"/>
              </a:ext>
            </a:extLst>
          </p:cNvPr>
          <p:cNvSpPr>
            <a:spLocks noGrp="1"/>
          </p:cNvSpPr>
          <p:nvPr>
            <p:ph idx="1"/>
          </p:nvPr>
        </p:nvSpPr>
        <p:spPr>
          <a:xfrm>
            <a:off x="838200" y="1100831"/>
            <a:ext cx="10515600" cy="5076132"/>
          </a:xfrm>
        </p:spPr>
        <p:txBody>
          <a:bodyPr>
            <a:normAutofit/>
          </a:bodyPr>
          <a:lstStyle/>
          <a:p>
            <a:pPr algn="l"/>
            <a:r>
              <a:rPr lang="en-US" b="0" i="0" dirty="0">
                <a:solidFill>
                  <a:srgbClr val="2D3748"/>
                </a:solidFill>
                <a:effectLst/>
                <a:latin typeface="-apple-system"/>
              </a:rPr>
              <a:t>It becomes extremely difficult when there is situation of search and rescue </a:t>
            </a:r>
            <a:r>
              <a:rPr lang="en-US" dirty="0">
                <a:solidFill>
                  <a:srgbClr val="2D3748"/>
                </a:solidFill>
                <a:latin typeface="-apple-system"/>
              </a:rPr>
              <a:t>Operation in ships as ocean are very big and  it is not possible to use radars and travel long distances along the sea so to avoid this problem we use SART.</a:t>
            </a:r>
            <a:endParaRPr lang="en-US" b="0" i="0" dirty="0">
              <a:solidFill>
                <a:srgbClr val="2D3748"/>
              </a:solidFill>
              <a:effectLst/>
              <a:latin typeface="-apple-system"/>
            </a:endParaRPr>
          </a:p>
          <a:p>
            <a:pPr algn="l">
              <a:lnSpc>
                <a:spcPct val="100000"/>
              </a:lnSpc>
            </a:pPr>
            <a:r>
              <a:rPr lang="en-US" b="0" i="0" dirty="0">
                <a:solidFill>
                  <a:srgbClr val="2D3748"/>
                </a:solidFill>
                <a:effectLst/>
                <a:latin typeface="-apple-system"/>
              </a:rPr>
              <a:t>SART or Search and Rescue Transponder is extremely vital equipment on the ship as it performs the job of a single man.</a:t>
            </a:r>
          </a:p>
          <a:p>
            <a:pPr algn="l"/>
            <a:r>
              <a:rPr lang="en-US" b="0" i="0" dirty="0">
                <a:solidFill>
                  <a:srgbClr val="2D3748"/>
                </a:solidFill>
                <a:effectLst/>
                <a:latin typeface="-apple-system"/>
              </a:rPr>
              <a:t>It is a vital machine during distress for it helps in locating the position of the vessel in case it goes off-track.</a:t>
            </a:r>
          </a:p>
          <a:p>
            <a:r>
              <a:rPr lang="en-US" b="0" i="0" dirty="0">
                <a:solidFill>
                  <a:srgbClr val="2D3748"/>
                </a:solidFill>
                <a:effectLst/>
                <a:latin typeface="-apple-system"/>
              </a:rPr>
              <a:t>SARTs are made of waterproof components which protects them against damage by water.</a:t>
            </a:r>
          </a:p>
          <a:p>
            <a:pPr algn="l"/>
            <a:endParaRPr lang="en-US" b="0" i="0" dirty="0">
              <a:solidFill>
                <a:srgbClr val="2D3748"/>
              </a:solidFill>
              <a:effectLst/>
              <a:latin typeface="-apple-system"/>
            </a:endParaRP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7" name="TextBox 6">
            <a:extLst>
              <a:ext uri="{FF2B5EF4-FFF2-40B4-BE49-F238E27FC236}">
                <a16:creationId xmlns:a16="http://schemas.microsoft.com/office/drawing/2014/main" id="{AAA1BC29-0F14-6496-8BD4-32EEB00E781B}"/>
              </a:ext>
            </a:extLst>
          </p:cNvPr>
          <p:cNvSpPr txBox="1"/>
          <p:nvPr/>
        </p:nvSpPr>
        <p:spPr>
          <a:xfrm>
            <a:off x="192469" y="398224"/>
            <a:ext cx="6217209" cy="523220"/>
          </a:xfrm>
          <a:prstGeom prst="rect">
            <a:avLst/>
          </a:prstGeom>
          <a:noFill/>
        </p:spPr>
        <p:txBody>
          <a:bodyPr wrap="square">
            <a:spAutoFit/>
          </a:bodyPr>
          <a:lstStyle/>
          <a:p>
            <a:pPr lvl="1"/>
            <a:r>
              <a:rPr lang="en-US" sz="2800" dirty="0">
                <a:latin typeface="Times New Roman" panose="02020603050405020304" pitchFamily="18" charset="0"/>
                <a:cs typeface="Times New Roman" panose="02020603050405020304" pitchFamily="18" charset="0"/>
              </a:rPr>
              <a:t>Background and Problem Statement</a:t>
            </a:r>
          </a:p>
        </p:txBody>
      </p:sp>
    </p:spTree>
    <p:extLst>
      <p:ext uri="{BB962C8B-B14F-4D97-AF65-F5344CB8AC3E}">
        <p14:creationId xmlns:p14="http://schemas.microsoft.com/office/powerpoint/2010/main" val="183937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a:xfrm>
            <a:off x="195443" y="265856"/>
            <a:ext cx="8534400" cy="1531728"/>
          </a:xfrm>
        </p:spPr>
        <p:txBody>
          <a:bodyPr/>
          <a:lstStyle/>
          <a:p>
            <a:r>
              <a:rPr lang="en-IN" dirty="0"/>
              <a:t>                              </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a:xfrm>
            <a:off x="2015231" y="6238779"/>
            <a:ext cx="7543800" cy="365125"/>
          </a:xfrm>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6" name="TextBox 15">
            <a:extLst>
              <a:ext uri="{FF2B5EF4-FFF2-40B4-BE49-F238E27FC236}">
                <a16:creationId xmlns:a16="http://schemas.microsoft.com/office/drawing/2014/main" id="{C2908841-D38D-ED58-104A-287D502325CB}"/>
              </a:ext>
            </a:extLst>
          </p:cNvPr>
          <p:cNvSpPr txBox="1"/>
          <p:nvPr/>
        </p:nvSpPr>
        <p:spPr>
          <a:xfrm>
            <a:off x="1095652" y="1054475"/>
            <a:ext cx="2228295" cy="369332"/>
          </a:xfrm>
          <a:prstGeom prst="rect">
            <a:avLst/>
          </a:prstGeom>
          <a:noFill/>
        </p:spPr>
        <p:txBody>
          <a:bodyPr wrap="square" rtlCol="0">
            <a:spAutoFit/>
          </a:bodyPr>
          <a:lstStyle/>
          <a:p>
            <a:r>
              <a:rPr lang="en-IN" dirty="0"/>
              <a:t>S11</a:t>
            </a:r>
          </a:p>
        </p:txBody>
      </p:sp>
      <p:sp>
        <p:nvSpPr>
          <p:cNvPr id="17" name="TextBox 16">
            <a:extLst>
              <a:ext uri="{FF2B5EF4-FFF2-40B4-BE49-F238E27FC236}">
                <a16:creationId xmlns:a16="http://schemas.microsoft.com/office/drawing/2014/main" id="{6A39B8F6-AB0D-0D3C-7992-835654310E33}"/>
              </a:ext>
            </a:extLst>
          </p:cNvPr>
          <p:cNvSpPr txBox="1"/>
          <p:nvPr/>
        </p:nvSpPr>
        <p:spPr>
          <a:xfrm>
            <a:off x="8610600" y="1053101"/>
            <a:ext cx="3453414" cy="369332"/>
          </a:xfrm>
          <a:prstGeom prst="rect">
            <a:avLst/>
          </a:prstGeom>
          <a:noFill/>
        </p:spPr>
        <p:txBody>
          <a:bodyPr wrap="square" rtlCol="0">
            <a:spAutoFit/>
          </a:bodyPr>
          <a:lstStyle/>
          <a:p>
            <a:r>
              <a:rPr lang="en-IN" dirty="0"/>
              <a:t>S22</a:t>
            </a:r>
          </a:p>
        </p:txBody>
      </p:sp>
      <p:sp>
        <p:nvSpPr>
          <p:cNvPr id="6" name="TextBox 5">
            <a:extLst>
              <a:ext uri="{FF2B5EF4-FFF2-40B4-BE49-F238E27FC236}">
                <a16:creationId xmlns:a16="http://schemas.microsoft.com/office/drawing/2014/main" id="{E3B31928-9E2E-E7BC-3416-AE1F34EBC9E5}"/>
              </a:ext>
            </a:extLst>
          </p:cNvPr>
          <p:cNvSpPr txBox="1"/>
          <p:nvPr/>
        </p:nvSpPr>
        <p:spPr>
          <a:xfrm>
            <a:off x="2495056" y="341295"/>
            <a:ext cx="5483320" cy="523220"/>
          </a:xfrm>
          <a:prstGeom prst="rect">
            <a:avLst/>
          </a:prstGeom>
          <a:noFill/>
        </p:spPr>
        <p:txBody>
          <a:bodyPr wrap="square" rtlCol="0">
            <a:spAutoFit/>
          </a:bodyPr>
          <a:lstStyle/>
          <a:p>
            <a:r>
              <a:rPr lang="en-IN" sz="2800" dirty="0"/>
              <a:t>S-</a:t>
            </a:r>
            <a:r>
              <a:rPr lang="en-IN" dirty="0"/>
              <a:t> </a:t>
            </a:r>
            <a:r>
              <a:rPr lang="en-IN" sz="2800" dirty="0"/>
              <a:t>parameters(Best Results)</a:t>
            </a:r>
          </a:p>
        </p:txBody>
      </p:sp>
      <p:pic>
        <p:nvPicPr>
          <p:cNvPr id="15" name="Content Placeholder 14">
            <a:extLst>
              <a:ext uri="{FF2B5EF4-FFF2-40B4-BE49-F238E27FC236}">
                <a16:creationId xmlns:a16="http://schemas.microsoft.com/office/drawing/2014/main" id="{CB8BC74F-6298-98CF-1B8D-1EC6F17E2E41}"/>
              </a:ext>
            </a:extLst>
          </p:cNvPr>
          <p:cNvPicPr>
            <a:picLocks noGrp="1" noChangeAspect="1"/>
          </p:cNvPicPr>
          <p:nvPr>
            <p:ph sz="half" idx="1"/>
          </p:nvPr>
        </p:nvPicPr>
        <p:blipFill>
          <a:blip r:embed="rId3"/>
          <a:stretch>
            <a:fillRect/>
          </a:stretch>
        </p:blipFill>
        <p:spPr>
          <a:xfrm>
            <a:off x="463488" y="1987543"/>
            <a:ext cx="5386895" cy="3995029"/>
          </a:xfrm>
          <a:prstGeom prst="rect">
            <a:avLst/>
          </a:prstGeom>
        </p:spPr>
      </p:pic>
      <p:pic>
        <p:nvPicPr>
          <p:cNvPr id="22" name="Content Placeholder 21">
            <a:extLst>
              <a:ext uri="{FF2B5EF4-FFF2-40B4-BE49-F238E27FC236}">
                <a16:creationId xmlns:a16="http://schemas.microsoft.com/office/drawing/2014/main" id="{C307239C-59D4-E537-3D75-3DDC197AFF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15848" y="1887416"/>
            <a:ext cx="5512663" cy="4223260"/>
          </a:xfrm>
        </p:spPr>
      </p:pic>
    </p:spTree>
    <p:extLst>
      <p:ext uri="{BB962C8B-B14F-4D97-AF65-F5344CB8AC3E}">
        <p14:creationId xmlns:p14="http://schemas.microsoft.com/office/powerpoint/2010/main" val="71266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520192" y="483833"/>
            <a:ext cx="10012791" cy="720727"/>
          </a:xfrm>
        </p:spPr>
        <p:txBody>
          <a:bodyPr/>
          <a:lstStyle/>
          <a:p>
            <a:r>
              <a:rPr lang="en-IN" dirty="0">
                <a:latin typeface="Book Antiqua" panose="02040602050305030304" pitchFamily="18" charset="0"/>
              </a:rPr>
              <a:t>Measurements &amp; Results</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graphicFrame>
        <p:nvGraphicFramePr>
          <p:cNvPr id="8" name="Table 10">
            <a:extLst>
              <a:ext uri="{FF2B5EF4-FFF2-40B4-BE49-F238E27FC236}">
                <a16:creationId xmlns:a16="http://schemas.microsoft.com/office/drawing/2014/main" id="{02950C7E-79BE-9DFE-C74D-88066CF2E2F6}"/>
              </a:ext>
            </a:extLst>
          </p:cNvPr>
          <p:cNvGraphicFramePr>
            <a:graphicFrameLocks noGrp="1"/>
          </p:cNvGraphicFramePr>
          <p:nvPr>
            <p:extLst>
              <p:ext uri="{D42A27DB-BD31-4B8C-83A1-F6EECF244321}">
                <p14:modId xmlns:p14="http://schemas.microsoft.com/office/powerpoint/2010/main" val="878629054"/>
              </p:ext>
            </p:extLst>
          </p:nvPr>
        </p:nvGraphicFramePr>
        <p:xfrm>
          <a:off x="1162975" y="1560351"/>
          <a:ext cx="9370009" cy="3762044"/>
        </p:xfrm>
        <a:graphic>
          <a:graphicData uri="http://schemas.openxmlformats.org/drawingml/2006/table">
            <a:tbl>
              <a:tblPr firstRow="1" bandRow="1">
                <a:tableStyleId>{93296810-A885-4BE3-A3E7-6D5BEEA58F35}</a:tableStyleId>
              </a:tblPr>
              <a:tblGrid>
                <a:gridCol w="3143805">
                  <a:extLst>
                    <a:ext uri="{9D8B030D-6E8A-4147-A177-3AD203B41FA5}">
                      <a16:colId xmlns:a16="http://schemas.microsoft.com/office/drawing/2014/main" val="2914992790"/>
                    </a:ext>
                  </a:extLst>
                </a:gridCol>
                <a:gridCol w="3113102">
                  <a:extLst>
                    <a:ext uri="{9D8B030D-6E8A-4147-A177-3AD203B41FA5}">
                      <a16:colId xmlns:a16="http://schemas.microsoft.com/office/drawing/2014/main" val="2216132790"/>
                    </a:ext>
                  </a:extLst>
                </a:gridCol>
                <a:gridCol w="3113102">
                  <a:extLst>
                    <a:ext uri="{9D8B030D-6E8A-4147-A177-3AD203B41FA5}">
                      <a16:colId xmlns:a16="http://schemas.microsoft.com/office/drawing/2014/main" val="3364370857"/>
                    </a:ext>
                  </a:extLst>
                </a:gridCol>
              </a:tblGrid>
              <a:tr h="620471">
                <a:tc>
                  <a:txBody>
                    <a:bodyPr/>
                    <a:lstStyle/>
                    <a:p>
                      <a:r>
                        <a:rPr lang="en-IN" dirty="0"/>
                        <a:t> Properties</a:t>
                      </a:r>
                    </a:p>
                  </a:txBody>
                  <a:tcPr/>
                </a:tc>
                <a:tc>
                  <a:txBody>
                    <a:bodyPr/>
                    <a:lstStyle/>
                    <a:p>
                      <a:r>
                        <a:rPr lang="en-IN" dirty="0"/>
                        <a:t>Receiver</a:t>
                      </a:r>
                    </a:p>
                  </a:txBody>
                  <a:tcPr/>
                </a:tc>
                <a:tc>
                  <a:txBody>
                    <a:bodyPr/>
                    <a:lstStyle/>
                    <a:p>
                      <a:r>
                        <a:rPr lang="en-IN" dirty="0"/>
                        <a:t>Transmitter</a:t>
                      </a:r>
                    </a:p>
                  </a:txBody>
                  <a:tcPr/>
                </a:tc>
                <a:extLst>
                  <a:ext uri="{0D108BD9-81ED-4DB2-BD59-A6C34878D82A}">
                    <a16:rowId xmlns:a16="http://schemas.microsoft.com/office/drawing/2014/main" val="427767371"/>
                  </a:ext>
                </a:extLst>
              </a:tr>
              <a:tr h="620471">
                <a:tc>
                  <a:txBody>
                    <a:bodyPr/>
                    <a:lstStyle/>
                    <a:p>
                      <a:r>
                        <a:rPr lang="en-IN" dirty="0"/>
                        <a:t>Substrate Type</a:t>
                      </a:r>
                    </a:p>
                  </a:txBody>
                  <a:tcPr/>
                </a:tc>
                <a:tc>
                  <a:txBody>
                    <a:bodyPr/>
                    <a:lstStyle/>
                    <a:p>
                      <a:r>
                        <a:rPr lang="en-IN" dirty="0"/>
                        <a:t>            FR4</a:t>
                      </a:r>
                    </a:p>
                  </a:txBody>
                  <a:tcPr/>
                </a:tc>
                <a:tc>
                  <a:txBody>
                    <a:bodyPr/>
                    <a:lstStyle/>
                    <a:p>
                      <a:r>
                        <a:rPr lang="en-IN" dirty="0"/>
                        <a:t>                    FR4</a:t>
                      </a:r>
                    </a:p>
                  </a:txBody>
                  <a:tcPr/>
                </a:tc>
                <a:extLst>
                  <a:ext uri="{0D108BD9-81ED-4DB2-BD59-A6C34878D82A}">
                    <a16:rowId xmlns:a16="http://schemas.microsoft.com/office/drawing/2014/main" val="1656252521"/>
                  </a:ext>
                </a:extLst>
              </a:tr>
              <a:tr h="620471">
                <a:tc>
                  <a:txBody>
                    <a:bodyPr/>
                    <a:lstStyle/>
                    <a:p>
                      <a:r>
                        <a:rPr lang="en-IN" dirty="0"/>
                        <a:t>Operating Frequency</a:t>
                      </a:r>
                    </a:p>
                  </a:txBody>
                  <a:tcPr/>
                </a:tc>
                <a:tc>
                  <a:txBody>
                    <a:bodyPr/>
                    <a:lstStyle/>
                    <a:p>
                      <a:r>
                        <a:rPr lang="en-IN" dirty="0"/>
                        <a:t>           2.899 GHz</a:t>
                      </a:r>
                    </a:p>
                  </a:txBody>
                  <a:tcPr/>
                </a:tc>
                <a:tc>
                  <a:txBody>
                    <a:bodyPr/>
                    <a:lstStyle/>
                    <a:p>
                      <a:r>
                        <a:rPr lang="en-IN" dirty="0"/>
                        <a:t>                   5.653 GHz</a:t>
                      </a:r>
                    </a:p>
                  </a:txBody>
                  <a:tcPr/>
                </a:tc>
                <a:extLst>
                  <a:ext uri="{0D108BD9-81ED-4DB2-BD59-A6C34878D82A}">
                    <a16:rowId xmlns:a16="http://schemas.microsoft.com/office/drawing/2014/main" val="208714050"/>
                  </a:ext>
                </a:extLst>
              </a:tr>
              <a:tr h="620471">
                <a:tc>
                  <a:txBody>
                    <a:bodyPr/>
                    <a:lstStyle/>
                    <a:p>
                      <a:r>
                        <a:rPr lang="en-US" dirty="0"/>
                        <a:t>             s11</a:t>
                      </a:r>
                      <a:endParaRPr lang="en-IN" dirty="0"/>
                    </a:p>
                  </a:txBody>
                  <a:tcPr/>
                </a:tc>
                <a:tc>
                  <a:txBody>
                    <a:bodyPr/>
                    <a:lstStyle/>
                    <a:p>
                      <a:r>
                        <a:rPr lang="en-IN" dirty="0"/>
                        <a:t>          -28 </a:t>
                      </a:r>
                      <a:r>
                        <a:rPr lang="en-IN" dirty="0" err="1"/>
                        <a:t>db</a:t>
                      </a:r>
                      <a:endParaRPr lang="en-IN" dirty="0"/>
                    </a:p>
                  </a:txBody>
                  <a:tcPr/>
                </a:tc>
                <a:tc>
                  <a:txBody>
                    <a:bodyPr/>
                    <a:lstStyle/>
                    <a:p>
                      <a:r>
                        <a:rPr lang="en-US"/>
                        <a:t>           -</a:t>
                      </a:r>
                      <a:r>
                        <a:rPr lang="en-US" dirty="0"/>
                        <a:t>36.92 </a:t>
                      </a:r>
                      <a:r>
                        <a:rPr lang="en-US" dirty="0" err="1"/>
                        <a:t>db</a:t>
                      </a:r>
                      <a:endParaRPr lang="en-IN" dirty="0"/>
                    </a:p>
                  </a:txBody>
                  <a:tcPr/>
                </a:tc>
                <a:extLst>
                  <a:ext uri="{0D108BD9-81ED-4DB2-BD59-A6C34878D82A}">
                    <a16:rowId xmlns:a16="http://schemas.microsoft.com/office/drawing/2014/main" val="1682808148"/>
                  </a:ext>
                </a:extLst>
              </a:tr>
              <a:tr h="6166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VSwr</a:t>
                      </a:r>
                      <a:r>
                        <a:rPr lang="en-US" dirty="0"/>
                        <a:t> </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1.169</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1.02</a:t>
                      </a:r>
                      <a:endParaRPr lang="en-IN" dirty="0"/>
                    </a:p>
                    <a:p>
                      <a:endParaRPr lang="en-IN" dirty="0"/>
                    </a:p>
                  </a:txBody>
                  <a:tcPr/>
                </a:tc>
                <a:extLst>
                  <a:ext uri="{0D108BD9-81ED-4DB2-BD59-A6C34878D82A}">
                    <a16:rowId xmlns:a16="http://schemas.microsoft.com/office/drawing/2014/main" val="2413678125"/>
                  </a:ext>
                </a:extLst>
              </a:tr>
              <a:tr h="620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Gain</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2db</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6.4db</a:t>
                      </a:r>
                      <a:endParaRPr lang="en-IN" dirty="0"/>
                    </a:p>
                    <a:p>
                      <a:endParaRPr lang="en-IN" dirty="0"/>
                    </a:p>
                  </a:txBody>
                  <a:tcPr/>
                </a:tc>
                <a:extLst>
                  <a:ext uri="{0D108BD9-81ED-4DB2-BD59-A6C34878D82A}">
                    <a16:rowId xmlns:a16="http://schemas.microsoft.com/office/drawing/2014/main" val="3643511358"/>
                  </a:ext>
                </a:extLst>
              </a:tr>
            </a:tbl>
          </a:graphicData>
        </a:graphic>
      </p:graphicFrame>
    </p:spTree>
    <p:extLst>
      <p:ext uri="{BB962C8B-B14F-4D97-AF65-F5344CB8AC3E}">
        <p14:creationId xmlns:p14="http://schemas.microsoft.com/office/powerpoint/2010/main" val="1151871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r>
              <a:rPr lang="en-IN" dirty="0"/>
              <a:t>                              </a:t>
            </a:r>
          </a:p>
        </p:txBody>
      </p:sp>
      <p:sp>
        <p:nvSpPr>
          <p:cNvPr id="7" name="Text Placeholder 6">
            <a:extLst>
              <a:ext uri="{FF2B5EF4-FFF2-40B4-BE49-F238E27FC236}">
                <a16:creationId xmlns:a16="http://schemas.microsoft.com/office/drawing/2014/main" id="{41ED6B6C-CC12-8903-9F83-F3C80927926E}"/>
              </a:ext>
            </a:extLst>
          </p:cNvPr>
          <p:cNvSpPr>
            <a:spLocks noGrp="1"/>
          </p:cNvSpPr>
          <p:nvPr>
            <p:ph type="body" idx="1"/>
          </p:nvPr>
        </p:nvSpPr>
        <p:spPr>
          <a:xfrm>
            <a:off x="836612" y="1288599"/>
            <a:ext cx="5157787" cy="647700"/>
          </a:xfrm>
        </p:spPr>
        <p:txBody>
          <a:bodyPr/>
          <a:lstStyle/>
          <a:p>
            <a:r>
              <a:rPr lang="en-US" dirty="0"/>
              <a:t>For 2.899 </a:t>
            </a:r>
            <a:r>
              <a:rPr lang="en-US" dirty="0" err="1"/>
              <a:t>Ghz</a:t>
            </a:r>
            <a:r>
              <a:rPr lang="en-US" dirty="0"/>
              <a:t> at port 1</a:t>
            </a:r>
            <a:endParaRPr lang="en-IN" dirty="0"/>
          </a:p>
        </p:txBody>
      </p:sp>
      <p:sp>
        <p:nvSpPr>
          <p:cNvPr id="9" name="Text Placeholder 8">
            <a:extLst>
              <a:ext uri="{FF2B5EF4-FFF2-40B4-BE49-F238E27FC236}">
                <a16:creationId xmlns:a16="http://schemas.microsoft.com/office/drawing/2014/main" id="{3519B1B5-7EE4-89E2-518F-3BAA63EB7F99}"/>
              </a:ext>
            </a:extLst>
          </p:cNvPr>
          <p:cNvSpPr>
            <a:spLocks noGrp="1"/>
          </p:cNvSpPr>
          <p:nvPr>
            <p:ph type="body" sz="quarter" idx="3"/>
          </p:nvPr>
        </p:nvSpPr>
        <p:spPr>
          <a:xfrm>
            <a:off x="6169024" y="1305160"/>
            <a:ext cx="5183188" cy="635902"/>
          </a:xfrm>
        </p:spPr>
        <p:txBody>
          <a:bodyPr/>
          <a:lstStyle/>
          <a:p>
            <a:r>
              <a:rPr lang="en-US" dirty="0"/>
              <a:t>For 5.653 at port 2</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E3B31928-9E2E-E7BC-3416-AE1F34EBC9E5}"/>
              </a:ext>
            </a:extLst>
          </p:cNvPr>
          <p:cNvSpPr txBox="1"/>
          <p:nvPr/>
        </p:nvSpPr>
        <p:spPr>
          <a:xfrm>
            <a:off x="2033418" y="543610"/>
            <a:ext cx="5483320" cy="646331"/>
          </a:xfrm>
          <a:prstGeom prst="rect">
            <a:avLst/>
          </a:prstGeom>
          <a:noFill/>
        </p:spPr>
        <p:txBody>
          <a:bodyPr wrap="square" rtlCol="0">
            <a:spAutoFit/>
          </a:bodyPr>
          <a:lstStyle/>
          <a:p>
            <a:pPr algn="ctr"/>
            <a:r>
              <a:rPr lang="en-US" sz="3600" dirty="0"/>
              <a:t>E</a:t>
            </a:r>
            <a:r>
              <a:rPr lang="en-IN" sz="3600" dirty="0"/>
              <a:t> fields </a:t>
            </a:r>
          </a:p>
        </p:txBody>
      </p:sp>
      <p:pic>
        <p:nvPicPr>
          <p:cNvPr id="15" name="Content Placeholder 14">
            <a:extLst>
              <a:ext uri="{FF2B5EF4-FFF2-40B4-BE49-F238E27FC236}">
                <a16:creationId xmlns:a16="http://schemas.microsoft.com/office/drawing/2014/main" id="{15D95752-B13C-6380-314B-DBB99FF7C20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2963" t="10046" r="18720" b="14383"/>
          <a:stretch/>
        </p:blipFill>
        <p:spPr bwMode="auto">
          <a:xfrm>
            <a:off x="461639" y="2112963"/>
            <a:ext cx="5317724" cy="4076700"/>
          </a:xfrm>
          <a:prstGeom prst="rect">
            <a:avLst/>
          </a:prstGeom>
          <a:noFill/>
          <a:ln>
            <a:noFill/>
          </a:ln>
          <a:extLst>
            <a:ext uri="{53640926-AAD7-44D8-BBD7-CCE9431645EC}">
              <a14:shadowObscured xmlns:a14="http://schemas.microsoft.com/office/drawing/2010/main"/>
            </a:ext>
          </a:extLst>
        </p:spPr>
      </p:pic>
      <p:pic>
        <p:nvPicPr>
          <p:cNvPr id="22" name="Content Placeholder 21">
            <a:extLst>
              <a:ext uri="{FF2B5EF4-FFF2-40B4-BE49-F238E27FC236}">
                <a16:creationId xmlns:a16="http://schemas.microsoft.com/office/drawing/2014/main" id="{920F5800-0A12-43A8-D526-29FC00BDD5E3}"/>
              </a:ext>
            </a:extLst>
          </p:cNvPr>
          <p:cNvPicPr>
            <a:picLocks noGrp="1" noChangeAspect="1"/>
          </p:cNvPicPr>
          <p:nvPr>
            <p:ph sz="quarter" idx="4"/>
          </p:nvPr>
        </p:nvPicPr>
        <p:blipFill>
          <a:blip r:embed="rId4"/>
          <a:stretch>
            <a:fillRect/>
          </a:stretch>
        </p:blipFill>
        <p:spPr>
          <a:xfrm>
            <a:off x="5994399" y="2056281"/>
            <a:ext cx="5225787" cy="4133382"/>
          </a:xfrm>
          <a:prstGeom prst="rect">
            <a:avLst/>
          </a:prstGeom>
        </p:spPr>
      </p:pic>
    </p:spTree>
    <p:extLst>
      <p:ext uri="{BB962C8B-B14F-4D97-AF65-F5344CB8AC3E}">
        <p14:creationId xmlns:p14="http://schemas.microsoft.com/office/powerpoint/2010/main" val="1243960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r>
              <a:rPr lang="en-IN" dirty="0"/>
              <a:t>                              </a:t>
            </a:r>
          </a:p>
        </p:txBody>
      </p:sp>
      <p:sp>
        <p:nvSpPr>
          <p:cNvPr id="7" name="Text Placeholder 6">
            <a:extLst>
              <a:ext uri="{FF2B5EF4-FFF2-40B4-BE49-F238E27FC236}">
                <a16:creationId xmlns:a16="http://schemas.microsoft.com/office/drawing/2014/main" id="{41ED6B6C-CC12-8903-9F83-F3C80927926E}"/>
              </a:ext>
            </a:extLst>
          </p:cNvPr>
          <p:cNvSpPr>
            <a:spLocks noGrp="1"/>
          </p:cNvSpPr>
          <p:nvPr>
            <p:ph type="body" idx="1"/>
          </p:nvPr>
        </p:nvSpPr>
        <p:spPr>
          <a:xfrm>
            <a:off x="836612" y="1288599"/>
            <a:ext cx="5157787" cy="647700"/>
          </a:xfrm>
        </p:spPr>
        <p:txBody>
          <a:bodyPr/>
          <a:lstStyle/>
          <a:p>
            <a:r>
              <a:rPr lang="en-US" dirty="0"/>
              <a:t>For 2.899 </a:t>
            </a:r>
            <a:r>
              <a:rPr lang="en-US" dirty="0" err="1"/>
              <a:t>Ghz</a:t>
            </a:r>
            <a:r>
              <a:rPr lang="en-US" dirty="0"/>
              <a:t> at port 1</a:t>
            </a:r>
            <a:endParaRPr lang="en-IN" dirty="0"/>
          </a:p>
        </p:txBody>
      </p:sp>
      <p:sp>
        <p:nvSpPr>
          <p:cNvPr id="9" name="Text Placeholder 8">
            <a:extLst>
              <a:ext uri="{FF2B5EF4-FFF2-40B4-BE49-F238E27FC236}">
                <a16:creationId xmlns:a16="http://schemas.microsoft.com/office/drawing/2014/main" id="{3519B1B5-7EE4-89E2-518F-3BAA63EB7F99}"/>
              </a:ext>
            </a:extLst>
          </p:cNvPr>
          <p:cNvSpPr>
            <a:spLocks noGrp="1"/>
          </p:cNvSpPr>
          <p:nvPr>
            <p:ph type="body" sz="quarter" idx="3"/>
          </p:nvPr>
        </p:nvSpPr>
        <p:spPr>
          <a:xfrm>
            <a:off x="6169024" y="1305160"/>
            <a:ext cx="5183188" cy="635902"/>
          </a:xfrm>
        </p:spPr>
        <p:txBody>
          <a:bodyPr/>
          <a:lstStyle/>
          <a:p>
            <a:r>
              <a:rPr lang="en-US" dirty="0"/>
              <a:t>For 5.653 at port 2</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E3B31928-9E2E-E7BC-3416-AE1F34EBC9E5}"/>
              </a:ext>
            </a:extLst>
          </p:cNvPr>
          <p:cNvSpPr txBox="1"/>
          <p:nvPr/>
        </p:nvSpPr>
        <p:spPr>
          <a:xfrm>
            <a:off x="2033418" y="543610"/>
            <a:ext cx="5483320" cy="646331"/>
          </a:xfrm>
          <a:prstGeom prst="rect">
            <a:avLst/>
          </a:prstGeom>
          <a:noFill/>
        </p:spPr>
        <p:txBody>
          <a:bodyPr wrap="square" rtlCol="0">
            <a:spAutoFit/>
          </a:bodyPr>
          <a:lstStyle/>
          <a:p>
            <a:pPr algn="ctr"/>
            <a:r>
              <a:rPr lang="en-US" sz="3600" dirty="0"/>
              <a:t>H</a:t>
            </a:r>
            <a:r>
              <a:rPr lang="en-IN" sz="3600" dirty="0"/>
              <a:t> fields </a:t>
            </a:r>
          </a:p>
        </p:txBody>
      </p:sp>
      <p:pic>
        <p:nvPicPr>
          <p:cNvPr id="10" name="Content Placeholder 9">
            <a:extLst>
              <a:ext uri="{FF2B5EF4-FFF2-40B4-BE49-F238E27FC236}">
                <a16:creationId xmlns:a16="http://schemas.microsoft.com/office/drawing/2014/main" id="{10EBCDC4-986A-A525-150B-4BAB2135F4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183906"/>
            <a:ext cx="5157787" cy="3922069"/>
          </a:xfrm>
          <a:prstGeom prst="rect">
            <a:avLst/>
          </a:prstGeom>
          <a:noFill/>
          <a:ln>
            <a:noFill/>
          </a:ln>
        </p:spPr>
      </p:pic>
      <p:pic>
        <p:nvPicPr>
          <p:cNvPr id="12" name="Content Placeholder 11">
            <a:extLst>
              <a:ext uri="{FF2B5EF4-FFF2-40B4-BE49-F238E27FC236}">
                <a16:creationId xmlns:a16="http://schemas.microsoft.com/office/drawing/2014/main" id="{BE59F11A-84B8-6823-CB22-2C29466D1EF1}"/>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72200" y="2129976"/>
            <a:ext cx="5183188" cy="3975999"/>
          </a:xfrm>
          <a:prstGeom prst="rect">
            <a:avLst/>
          </a:prstGeom>
          <a:noFill/>
          <a:ln>
            <a:noFill/>
          </a:ln>
        </p:spPr>
      </p:pic>
    </p:spTree>
    <p:extLst>
      <p:ext uri="{BB962C8B-B14F-4D97-AF65-F5344CB8AC3E}">
        <p14:creationId xmlns:p14="http://schemas.microsoft.com/office/powerpoint/2010/main" val="3032165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r>
              <a:rPr lang="en-IN" dirty="0"/>
              <a:t>                              </a:t>
            </a:r>
          </a:p>
        </p:txBody>
      </p:sp>
      <p:sp>
        <p:nvSpPr>
          <p:cNvPr id="7" name="Text Placeholder 6">
            <a:extLst>
              <a:ext uri="{FF2B5EF4-FFF2-40B4-BE49-F238E27FC236}">
                <a16:creationId xmlns:a16="http://schemas.microsoft.com/office/drawing/2014/main" id="{41ED6B6C-CC12-8903-9F83-F3C80927926E}"/>
              </a:ext>
            </a:extLst>
          </p:cNvPr>
          <p:cNvSpPr>
            <a:spLocks noGrp="1"/>
          </p:cNvSpPr>
          <p:nvPr>
            <p:ph type="body" idx="1"/>
          </p:nvPr>
        </p:nvSpPr>
        <p:spPr>
          <a:xfrm>
            <a:off x="836612" y="1288599"/>
            <a:ext cx="5157787" cy="647700"/>
          </a:xfrm>
        </p:spPr>
        <p:txBody>
          <a:bodyPr/>
          <a:lstStyle/>
          <a:p>
            <a:r>
              <a:rPr lang="en-US" dirty="0"/>
              <a:t>For 2.899 </a:t>
            </a:r>
            <a:r>
              <a:rPr lang="en-US" dirty="0" err="1"/>
              <a:t>Ghz</a:t>
            </a:r>
            <a:r>
              <a:rPr lang="en-US" dirty="0"/>
              <a:t> at port 1</a:t>
            </a:r>
            <a:endParaRPr lang="en-IN" dirty="0"/>
          </a:p>
        </p:txBody>
      </p:sp>
      <p:sp>
        <p:nvSpPr>
          <p:cNvPr id="9" name="Text Placeholder 8">
            <a:extLst>
              <a:ext uri="{FF2B5EF4-FFF2-40B4-BE49-F238E27FC236}">
                <a16:creationId xmlns:a16="http://schemas.microsoft.com/office/drawing/2014/main" id="{3519B1B5-7EE4-89E2-518F-3BAA63EB7F99}"/>
              </a:ext>
            </a:extLst>
          </p:cNvPr>
          <p:cNvSpPr>
            <a:spLocks noGrp="1"/>
          </p:cNvSpPr>
          <p:nvPr>
            <p:ph type="body" sz="quarter" idx="3"/>
          </p:nvPr>
        </p:nvSpPr>
        <p:spPr>
          <a:xfrm>
            <a:off x="6169024" y="1305160"/>
            <a:ext cx="5183188" cy="635902"/>
          </a:xfrm>
        </p:spPr>
        <p:txBody>
          <a:bodyPr/>
          <a:lstStyle/>
          <a:p>
            <a:r>
              <a:rPr lang="en-US" dirty="0"/>
              <a:t>For 5.653 at port 2</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E3B31928-9E2E-E7BC-3416-AE1F34EBC9E5}"/>
              </a:ext>
            </a:extLst>
          </p:cNvPr>
          <p:cNvSpPr txBox="1"/>
          <p:nvPr/>
        </p:nvSpPr>
        <p:spPr>
          <a:xfrm>
            <a:off x="2033418" y="543610"/>
            <a:ext cx="5483320" cy="646331"/>
          </a:xfrm>
          <a:prstGeom prst="rect">
            <a:avLst/>
          </a:prstGeom>
          <a:noFill/>
        </p:spPr>
        <p:txBody>
          <a:bodyPr wrap="square" rtlCol="0">
            <a:spAutoFit/>
          </a:bodyPr>
          <a:lstStyle/>
          <a:p>
            <a:pPr algn="ctr"/>
            <a:r>
              <a:rPr lang="en-US" sz="3600" dirty="0"/>
              <a:t>Surface Currents</a:t>
            </a:r>
            <a:endParaRPr lang="en-IN" sz="3600" dirty="0"/>
          </a:p>
        </p:txBody>
      </p:sp>
      <p:pic>
        <p:nvPicPr>
          <p:cNvPr id="10" name="Content Placeholder 9">
            <a:extLst>
              <a:ext uri="{FF2B5EF4-FFF2-40B4-BE49-F238E27FC236}">
                <a16:creationId xmlns:a16="http://schemas.microsoft.com/office/drawing/2014/main" id="{8C62E4C5-7EBF-EBE2-E264-3FA698802B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79941" y="2555653"/>
            <a:ext cx="4877481" cy="3191320"/>
          </a:xfrm>
          <a:prstGeom prst="rect">
            <a:avLst/>
          </a:prstGeom>
          <a:noFill/>
          <a:ln>
            <a:noFill/>
          </a:ln>
        </p:spPr>
      </p:pic>
      <p:pic>
        <p:nvPicPr>
          <p:cNvPr id="12" name="Content Placeholder 11">
            <a:extLst>
              <a:ext uri="{FF2B5EF4-FFF2-40B4-BE49-F238E27FC236}">
                <a16:creationId xmlns:a16="http://schemas.microsoft.com/office/drawing/2014/main" id="{AAFD036B-E589-9216-2627-20192958AB5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72200" y="2649227"/>
            <a:ext cx="5183188" cy="2999408"/>
          </a:xfrm>
          <a:prstGeom prst="rect">
            <a:avLst/>
          </a:prstGeom>
          <a:noFill/>
          <a:ln>
            <a:noFill/>
          </a:ln>
        </p:spPr>
      </p:pic>
    </p:spTree>
    <p:extLst>
      <p:ext uri="{BB962C8B-B14F-4D97-AF65-F5344CB8AC3E}">
        <p14:creationId xmlns:p14="http://schemas.microsoft.com/office/powerpoint/2010/main" val="2119023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r>
              <a:rPr lang="en-IN" dirty="0"/>
              <a:t>                              </a:t>
            </a:r>
          </a:p>
        </p:txBody>
      </p:sp>
      <p:sp>
        <p:nvSpPr>
          <p:cNvPr id="7" name="Text Placeholder 6">
            <a:extLst>
              <a:ext uri="{FF2B5EF4-FFF2-40B4-BE49-F238E27FC236}">
                <a16:creationId xmlns:a16="http://schemas.microsoft.com/office/drawing/2014/main" id="{41ED6B6C-CC12-8903-9F83-F3C80927926E}"/>
              </a:ext>
            </a:extLst>
          </p:cNvPr>
          <p:cNvSpPr>
            <a:spLocks noGrp="1"/>
          </p:cNvSpPr>
          <p:nvPr>
            <p:ph type="body" idx="1"/>
          </p:nvPr>
        </p:nvSpPr>
        <p:spPr>
          <a:xfrm>
            <a:off x="836612" y="1288599"/>
            <a:ext cx="5157787" cy="647700"/>
          </a:xfrm>
        </p:spPr>
        <p:txBody>
          <a:bodyPr/>
          <a:lstStyle/>
          <a:p>
            <a:r>
              <a:rPr lang="en-US" dirty="0"/>
              <a:t>Phi=0</a:t>
            </a:r>
            <a:endParaRPr lang="en-IN" dirty="0"/>
          </a:p>
        </p:txBody>
      </p:sp>
      <p:sp>
        <p:nvSpPr>
          <p:cNvPr id="9" name="Text Placeholder 8">
            <a:extLst>
              <a:ext uri="{FF2B5EF4-FFF2-40B4-BE49-F238E27FC236}">
                <a16:creationId xmlns:a16="http://schemas.microsoft.com/office/drawing/2014/main" id="{3519B1B5-7EE4-89E2-518F-3BAA63EB7F99}"/>
              </a:ext>
            </a:extLst>
          </p:cNvPr>
          <p:cNvSpPr>
            <a:spLocks noGrp="1"/>
          </p:cNvSpPr>
          <p:nvPr>
            <p:ph type="body" sz="quarter" idx="3"/>
          </p:nvPr>
        </p:nvSpPr>
        <p:spPr>
          <a:xfrm>
            <a:off x="6169024" y="1305160"/>
            <a:ext cx="5183188" cy="635902"/>
          </a:xfrm>
        </p:spPr>
        <p:txBody>
          <a:bodyPr/>
          <a:lstStyle/>
          <a:p>
            <a:r>
              <a:rPr lang="en-US" dirty="0" err="1"/>
              <a:t>Thetha</a:t>
            </a:r>
            <a:r>
              <a:rPr lang="en-US" dirty="0"/>
              <a:t>=180</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E3B31928-9E2E-E7BC-3416-AE1F34EBC9E5}"/>
              </a:ext>
            </a:extLst>
          </p:cNvPr>
          <p:cNvSpPr txBox="1"/>
          <p:nvPr/>
        </p:nvSpPr>
        <p:spPr>
          <a:xfrm>
            <a:off x="2033418" y="543610"/>
            <a:ext cx="5483320" cy="646331"/>
          </a:xfrm>
          <a:prstGeom prst="rect">
            <a:avLst/>
          </a:prstGeom>
          <a:noFill/>
        </p:spPr>
        <p:txBody>
          <a:bodyPr wrap="square" rtlCol="0">
            <a:spAutoFit/>
          </a:bodyPr>
          <a:lstStyle/>
          <a:p>
            <a:pPr algn="ctr"/>
            <a:r>
              <a:rPr lang="en-US" sz="3600" dirty="0"/>
              <a:t>Directivity</a:t>
            </a:r>
            <a:endParaRPr lang="en-IN" sz="3600" dirty="0"/>
          </a:p>
        </p:txBody>
      </p:sp>
      <p:pic>
        <p:nvPicPr>
          <p:cNvPr id="17" name="Content Placeholder 16">
            <a:extLst>
              <a:ext uri="{FF2B5EF4-FFF2-40B4-BE49-F238E27FC236}">
                <a16:creationId xmlns:a16="http://schemas.microsoft.com/office/drawing/2014/main" id="{C6B0E72A-AAB7-4954-4307-654D90F6163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0618" y="2343705"/>
            <a:ext cx="5606958" cy="3845958"/>
          </a:xfrm>
        </p:spPr>
      </p:pic>
      <p:pic>
        <p:nvPicPr>
          <p:cNvPr id="19" name="Content Placeholder 18">
            <a:extLst>
              <a:ext uri="{FF2B5EF4-FFF2-40B4-BE49-F238E27FC236}">
                <a16:creationId xmlns:a16="http://schemas.microsoft.com/office/drawing/2014/main" id="{94510A6C-C4CE-1427-2E32-A85286A3F4C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199" y="2343705"/>
            <a:ext cx="5750511" cy="3845957"/>
          </a:xfrm>
        </p:spPr>
      </p:pic>
    </p:spTree>
    <p:extLst>
      <p:ext uri="{BB962C8B-B14F-4D97-AF65-F5344CB8AC3E}">
        <p14:creationId xmlns:p14="http://schemas.microsoft.com/office/powerpoint/2010/main" val="329763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r>
              <a:rPr lang="en-IN" dirty="0"/>
              <a:t>                              </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E3B31928-9E2E-E7BC-3416-AE1F34EBC9E5}"/>
              </a:ext>
            </a:extLst>
          </p:cNvPr>
          <p:cNvSpPr txBox="1"/>
          <p:nvPr/>
        </p:nvSpPr>
        <p:spPr>
          <a:xfrm>
            <a:off x="1296940" y="704740"/>
            <a:ext cx="7847060" cy="646331"/>
          </a:xfrm>
          <a:prstGeom prst="rect">
            <a:avLst/>
          </a:prstGeom>
          <a:noFill/>
        </p:spPr>
        <p:txBody>
          <a:bodyPr wrap="square" rtlCol="0">
            <a:spAutoFit/>
          </a:bodyPr>
          <a:lstStyle/>
          <a:p>
            <a:pPr algn="ctr"/>
            <a:r>
              <a:rPr lang="en-US" sz="3600" dirty="0"/>
              <a:t>Gain</a:t>
            </a:r>
            <a:endParaRPr lang="en-IN" sz="3600" dirty="0"/>
          </a:p>
        </p:txBody>
      </p:sp>
      <p:pic>
        <p:nvPicPr>
          <p:cNvPr id="11" name="Content Placeholder 10">
            <a:extLst>
              <a:ext uri="{FF2B5EF4-FFF2-40B4-BE49-F238E27FC236}">
                <a16:creationId xmlns:a16="http://schemas.microsoft.com/office/drawing/2014/main" id="{F42D3153-A9E9-EA1A-5FAD-A8EDA8EBD9F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7492" y="2305607"/>
            <a:ext cx="7434151" cy="3391373"/>
          </a:xfrm>
          <a:prstGeom prst="rect">
            <a:avLst/>
          </a:prstGeom>
          <a:noFill/>
          <a:ln>
            <a:noFill/>
          </a:ln>
        </p:spPr>
      </p:pic>
    </p:spTree>
    <p:extLst>
      <p:ext uri="{BB962C8B-B14F-4D97-AF65-F5344CB8AC3E}">
        <p14:creationId xmlns:p14="http://schemas.microsoft.com/office/powerpoint/2010/main" val="2543270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lstStyle/>
          <a:p>
            <a:pPr algn="just"/>
            <a:r>
              <a:rPr lang="en-IN" dirty="0"/>
              <a:t>  Shiv Transponder Hard ware Testing</a:t>
            </a:r>
          </a:p>
        </p:txBody>
      </p:sp>
      <p:sp>
        <p:nvSpPr>
          <p:cNvPr id="13" name="Text Placeholder 12">
            <a:extLst>
              <a:ext uri="{FF2B5EF4-FFF2-40B4-BE49-F238E27FC236}">
                <a16:creationId xmlns:a16="http://schemas.microsoft.com/office/drawing/2014/main" id="{84386934-8E2A-2069-867D-321A95CC1B99}"/>
              </a:ext>
            </a:extLst>
          </p:cNvPr>
          <p:cNvSpPr>
            <a:spLocks noGrp="1"/>
          </p:cNvSpPr>
          <p:nvPr>
            <p:ph type="body" idx="1"/>
          </p:nvPr>
        </p:nvSpPr>
        <p:spPr/>
        <p:txBody>
          <a:bodyPr/>
          <a:lstStyle/>
          <a:p>
            <a:r>
              <a:rPr lang="en-US" dirty="0"/>
              <a:t>Front view</a:t>
            </a:r>
            <a:endParaRPr lang="en-IN" dirty="0"/>
          </a:p>
        </p:txBody>
      </p:sp>
      <p:pic>
        <p:nvPicPr>
          <p:cNvPr id="19" name="Content Placeholder 18">
            <a:extLst>
              <a:ext uri="{FF2B5EF4-FFF2-40B4-BE49-F238E27FC236}">
                <a16:creationId xmlns:a16="http://schemas.microsoft.com/office/drawing/2014/main" id="{71C16A65-F1A8-2ADA-F643-DB2E3A759CB8}"/>
              </a:ext>
            </a:extLst>
          </p:cNvPr>
          <p:cNvPicPr>
            <a:picLocks noGrp="1" noChangeAspect="1"/>
          </p:cNvPicPr>
          <p:nvPr>
            <p:ph sz="half" idx="2"/>
          </p:nvPr>
        </p:nvPicPr>
        <p:blipFill>
          <a:blip r:embed="rId2"/>
          <a:stretch>
            <a:fillRect/>
          </a:stretch>
        </p:blipFill>
        <p:spPr>
          <a:xfrm>
            <a:off x="962289" y="2505075"/>
            <a:ext cx="4912784" cy="3684588"/>
          </a:xfrm>
          <a:prstGeom prst="rect">
            <a:avLst/>
          </a:prstGeom>
        </p:spPr>
      </p:pic>
      <p:sp>
        <p:nvSpPr>
          <p:cNvPr id="15" name="Text Placeholder 14">
            <a:extLst>
              <a:ext uri="{FF2B5EF4-FFF2-40B4-BE49-F238E27FC236}">
                <a16:creationId xmlns:a16="http://schemas.microsoft.com/office/drawing/2014/main" id="{576334DD-C38B-02D5-CC70-9A1310A90501}"/>
              </a:ext>
            </a:extLst>
          </p:cNvPr>
          <p:cNvSpPr>
            <a:spLocks noGrp="1"/>
          </p:cNvSpPr>
          <p:nvPr>
            <p:ph type="body" sz="quarter" idx="3"/>
          </p:nvPr>
        </p:nvSpPr>
        <p:spPr/>
        <p:txBody>
          <a:bodyPr/>
          <a:lstStyle/>
          <a:p>
            <a:r>
              <a:rPr lang="en-US" dirty="0"/>
              <a:t>Back view</a:t>
            </a:r>
            <a:endParaRPr lang="en-IN" dirty="0"/>
          </a:p>
        </p:txBody>
      </p:sp>
      <p:pic>
        <p:nvPicPr>
          <p:cNvPr id="20" name="Content Placeholder 19">
            <a:extLst>
              <a:ext uri="{FF2B5EF4-FFF2-40B4-BE49-F238E27FC236}">
                <a16:creationId xmlns:a16="http://schemas.microsoft.com/office/drawing/2014/main" id="{1FE138E9-162D-F0D1-83FA-4C04C6F33E9F}"/>
              </a:ext>
            </a:extLst>
          </p:cNvPr>
          <p:cNvPicPr>
            <a:picLocks noGrp="1" noChangeAspect="1"/>
          </p:cNvPicPr>
          <p:nvPr>
            <p:ph sz="quarter" idx="4"/>
          </p:nvPr>
        </p:nvPicPr>
        <p:blipFill rotWithShape="1">
          <a:blip r:embed="rId3"/>
          <a:srcRect l="21959" t="27425" r="10276" b="3667"/>
          <a:stretch/>
        </p:blipFill>
        <p:spPr>
          <a:xfrm>
            <a:off x="6464315" y="2583402"/>
            <a:ext cx="5183188" cy="3471169"/>
          </a:xfrm>
          <a:prstGeom prst="rect">
            <a:avLst/>
          </a:prstGeo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2934628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p:txBody>
          <a:bodyPr>
            <a:normAutofit/>
          </a:bodyPr>
          <a:lstStyle/>
          <a:p>
            <a:r>
              <a:rPr lang="en-IN" dirty="0"/>
              <a:t> S Parameters testing using VNA for </a:t>
            </a:r>
            <a:br>
              <a:rPr lang="en-IN" dirty="0"/>
            </a:br>
            <a:r>
              <a:rPr lang="en-IN" dirty="0" err="1"/>
              <a:t>Receving</a:t>
            </a:r>
            <a:r>
              <a:rPr lang="en-IN" dirty="0"/>
              <a:t>  antenna</a:t>
            </a:r>
          </a:p>
        </p:txBody>
      </p:sp>
      <p:pic>
        <p:nvPicPr>
          <p:cNvPr id="13" name="Content Placeholder 12">
            <a:extLst>
              <a:ext uri="{FF2B5EF4-FFF2-40B4-BE49-F238E27FC236}">
                <a16:creationId xmlns:a16="http://schemas.microsoft.com/office/drawing/2014/main" id="{2384C11B-E714-B47F-D554-FE96F4048A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807" t="22777" r="15877" b="48718"/>
          <a:stretch/>
        </p:blipFill>
        <p:spPr>
          <a:xfrm>
            <a:off x="1038687" y="1953087"/>
            <a:ext cx="9099611" cy="4332303"/>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058BA47B-5607-D95F-439D-6D127801CD0B}"/>
              </a:ext>
            </a:extLst>
          </p:cNvPr>
          <p:cNvSpPr txBox="1"/>
          <p:nvPr/>
        </p:nvSpPr>
        <p:spPr>
          <a:xfrm>
            <a:off x="10138299" y="2747871"/>
            <a:ext cx="1861232" cy="923330"/>
          </a:xfrm>
          <a:prstGeom prst="rect">
            <a:avLst/>
          </a:prstGeom>
          <a:noFill/>
        </p:spPr>
        <p:txBody>
          <a:bodyPr wrap="square" rtlCol="0">
            <a:spAutoFit/>
          </a:bodyPr>
          <a:lstStyle/>
          <a:p>
            <a:r>
              <a:rPr lang="en-US" dirty="0"/>
              <a:t>We had observed -15 </a:t>
            </a:r>
            <a:r>
              <a:rPr lang="en-US" dirty="0" err="1"/>
              <a:t>db</a:t>
            </a:r>
            <a:r>
              <a:rPr lang="en-US" dirty="0"/>
              <a:t> at 3.0636GHz</a:t>
            </a:r>
            <a:endParaRPr lang="en-IN" dirty="0"/>
          </a:p>
        </p:txBody>
      </p:sp>
    </p:spTree>
    <p:extLst>
      <p:ext uri="{BB962C8B-B14F-4D97-AF65-F5344CB8AC3E}">
        <p14:creationId xmlns:p14="http://schemas.microsoft.com/office/powerpoint/2010/main" val="2878452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0EB97C-0771-34F9-F9DA-23C103B55609}"/>
              </a:ext>
            </a:extLst>
          </p:cNvPr>
          <p:cNvSpPr>
            <a:spLocks noGrp="1"/>
          </p:cNvSpPr>
          <p:nvPr>
            <p:ph type="title"/>
          </p:nvPr>
        </p:nvSpPr>
        <p:spPr>
          <a:xfrm>
            <a:off x="266330" y="242543"/>
            <a:ext cx="8990001" cy="1448146"/>
          </a:xfrm>
        </p:spPr>
        <p:txBody>
          <a:bodyPr anchor="t">
            <a:normAutofit/>
          </a:bodyPr>
          <a:lstStyle/>
          <a:p>
            <a:r>
              <a:rPr lang="en-IN" dirty="0"/>
              <a:t> S Parameters testing for using VNA for Transmitting antenna</a:t>
            </a:r>
          </a:p>
        </p:txBody>
      </p:sp>
      <p:pic>
        <p:nvPicPr>
          <p:cNvPr id="9" name="Content Placeholder 8">
            <a:extLst>
              <a:ext uri="{FF2B5EF4-FFF2-40B4-BE49-F238E27FC236}">
                <a16:creationId xmlns:a16="http://schemas.microsoft.com/office/drawing/2014/main" id="{AEB3165D-F2C4-5DC5-A382-5E809E4FC7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011200" y="1690689"/>
            <a:ext cx="7227277" cy="4351338"/>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Second  </a:t>
            </a:r>
            <a:r>
              <a:rPr lang="en-US" dirty="0">
                <a:latin typeface="Times New Roman" panose="02020603050405020304" pitchFamily="18" charset="0"/>
                <a:cs typeface="Times New Roman" panose="02020603050405020304" pitchFamily="18" charset="0"/>
              </a:rPr>
              <a:t>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EBC5B743-C728-3167-D0F1-ED1182AC81D3}"/>
              </a:ext>
            </a:extLst>
          </p:cNvPr>
          <p:cNvSpPr txBox="1"/>
          <p:nvPr/>
        </p:nvSpPr>
        <p:spPr>
          <a:xfrm>
            <a:off x="8238478" y="2867487"/>
            <a:ext cx="3266982" cy="646331"/>
          </a:xfrm>
          <a:prstGeom prst="rect">
            <a:avLst/>
          </a:prstGeom>
          <a:noFill/>
        </p:spPr>
        <p:txBody>
          <a:bodyPr wrap="square" rtlCol="0">
            <a:spAutoFit/>
          </a:bodyPr>
          <a:lstStyle/>
          <a:p>
            <a:r>
              <a:rPr lang="en-US" dirty="0"/>
              <a:t>We had observed s11=-19.0db at 5.615 </a:t>
            </a:r>
            <a:r>
              <a:rPr lang="en-US" dirty="0" err="1"/>
              <a:t>Ghz</a:t>
            </a:r>
            <a:endParaRPr lang="en-IN" dirty="0"/>
          </a:p>
        </p:txBody>
      </p:sp>
    </p:spTree>
    <p:extLst>
      <p:ext uri="{BB962C8B-B14F-4D97-AF65-F5344CB8AC3E}">
        <p14:creationId xmlns:p14="http://schemas.microsoft.com/office/powerpoint/2010/main" val="107722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02D6FC8-7E6E-7FE2-4CBE-5A74D9586842}"/>
              </a:ext>
            </a:extLst>
          </p:cNvPr>
          <p:cNvSpPr>
            <a:spLocks noGrp="1"/>
          </p:cNvSpPr>
          <p:nvPr>
            <p:ph idx="1"/>
          </p:nvPr>
        </p:nvSpPr>
        <p:spPr>
          <a:xfrm>
            <a:off x="838200" y="1100831"/>
            <a:ext cx="10515600" cy="5076132"/>
          </a:xfrm>
        </p:spPr>
        <p:txBody>
          <a:bodyPr>
            <a:normAutofit/>
          </a:bodyPr>
          <a:lstStyle/>
          <a:p>
            <a:pPr algn="l"/>
            <a:r>
              <a:rPr lang="en-US" b="0" i="0" dirty="0">
                <a:solidFill>
                  <a:srgbClr val="2D3748"/>
                </a:solidFill>
                <a:effectLst/>
                <a:latin typeface="-apple-system"/>
              </a:rPr>
              <a:t>SARTs are essentially battery-operated, hence can be operative for a long time. SARTs are of use in ships, lifeboats .They are the most supportive machines in case of an unprecedented emergency.</a:t>
            </a:r>
          </a:p>
          <a:p>
            <a:pPr algn="l"/>
            <a:r>
              <a:rPr lang="en-US" b="0" i="0" dirty="0">
                <a:solidFill>
                  <a:srgbClr val="2D3748"/>
                </a:solidFill>
                <a:effectLst/>
                <a:latin typeface="-apple-system"/>
              </a:rPr>
              <a:t> SARTs are designed to remain afloat on the water for a long time in case the vessel finds itself submerged in water.</a:t>
            </a:r>
          </a:p>
          <a:p>
            <a:pPr algn="l"/>
            <a:r>
              <a:rPr lang="en-US" b="0" i="0" dirty="0">
                <a:solidFill>
                  <a:srgbClr val="2D3748"/>
                </a:solidFill>
                <a:effectLst/>
                <a:latin typeface="-apple-system"/>
              </a:rPr>
              <a:t>The bright color of SARTs enables their quick detection, whereas the combination of transmitter and receiver enables it to transmit as well as receive radio signals.</a:t>
            </a:r>
          </a:p>
          <a:p>
            <a:pPr marL="0" indent="0">
              <a:buNone/>
            </a:pP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2/7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605091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20596" y="136525"/>
            <a:ext cx="8631195" cy="720727"/>
          </a:xfrm>
        </p:spPr>
        <p:txBody>
          <a:bodyPr>
            <a:noAutofit/>
          </a:bodyPr>
          <a:lstStyle/>
          <a:p>
            <a:r>
              <a:rPr lang="en-IN" sz="2800" dirty="0">
                <a:latin typeface="Book Antiqua" panose="02040602050305030304" pitchFamily="18" charset="0"/>
              </a:rPr>
              <a:t>Motivation to go from active to passive Transponder</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graphicFrame>
        <p:nvGraphicFramePr>
          <p:cNvPr id="10" name="Table 11">
            <a:extLst>
              <a:ext uri="{FF2B5EF4-FFF2-40B4-BE49-F238E27FC236}">
                <a16:creationId xmlns:a16="http://schemas.microsoft.com/office/drawing/2014/main" id="{67E489E5-B93B-662C-231C-295FFA4E5049}"/>
              </a:ext>
            </a:extLst>
          </p:cNvPr>
          <p:cNvGraphicFramePr>
            <a:graphicFrameLocks noGrp="1"/>
          </p:cNvGraphicFramePr>
          <p:nvPr>
            <p:ph idx="1"/>
            <p:extLst>
              <p:ext uri="{D42A27DB-BD31-4B8C-83A1-F6EECF244321}">
                <p14:modId xmlns:p14="http://schemas.microsoft.com/office/powerpoint/2010/main" val="1116242386"/>
              </p:ext>
            </p:extLst>
          </p:nvPr>
        </p:nvGraphicFramePr>
        <p:xfrm>
          <a:off x="488272" y="1211782"/>
          <a:ext cx="10999964" cy="5038551"/>
        </p:xfrm>
        <a:graphic>
          <a:graphicData uri="http://schemas.openxmlformats.org/drawingml/2006/table">
            <a:tbl>
              <a:tblPr firstRow="1" bandRow="1">
                <a:tableStyleId>{5C22544A-7EE6-4342-B048-85BDC9FD1C3A}</a:tableStyleId>
              </a:tblPr>
              <a:tblGrid>
                <a:gridCol w="2237172">
                  <a:extLst>
                    <a:ext uri="{9D8B030D-6E8A-4147-A177-3AD203B41FA5}">
                      <a16:colId xmlns:a16="http://schemas.microsoft.com/office/drawing/2014/main" val="3246724951"/>
                    </a:ext>
                  </a:extLst>
                </a:gridCol>
                <a:gridCol w="4362066">
                  <a:extLst>
                    <a:ext uri="{9D8B030D-6E8A-4147-A177-3AD203B41FA5}">
                      <a16:colId xmlns:a16="http://schemas.microsoft.com/office/drawing/2014/main" val="501368638"/>
                    </a:ext>
                  </a:extLst>
                </a:gridCol>
                <a:gridCol w="4400726">
                  <a:extLst>
                    <a:ext uri="{9D8B030D-6E8A-4147-A177-3AD203B41FA5}">
                      <a16:colId xmlns:a16="http://schemas.microsoft.com/office/drawing/2014/main" val="800765845"/>
                    </a:ext>
                  </a:extLst>
                </a:gridCol>
              </a:tblGrid>
              <a:tr h="647745">
                <a:tc>
                  <a:txBody>
                    <a:bodyPr/>
                    <a:lstStyle/>
                    <a:p>
                      <a:r>
                        <a:rPr lang="en-IN" dirty="0"/>
                        <a:t>  Parameters                                   </a:t>
                      </a:r>
                    </a:p>
                  </a:txBody>
                  <a:tcPr/>
                </a:tc>
                <a:tc>
                  <a:txBody>
                    <a:bodyPr/>
                    <a:lstStyle/>
                    <a:p>
                      <a:r>
                        <a:rPr lang="en-IN" dirty="0"/>
                        <a:t>             Active Transponder</a:t>
                      </a:r>
                    </a:p>
                  </a:txBody>
                  <a:tcPr/>
                </a:tc>
                <a:tc>
                  <a:txBody>
                    <a:bodyPr/>
                    <a:lstStyle/>
                    <a:p>
                      <a:r>
                        <a:rPr lang="en-IN" dirty="0"/>
                        <a:t>                     Passive Transponder                                                                                                                    </a:t>
                      </a:r>
                    </a:p>
                  </a:txBody>
                  <a:tcPr/>
                </a:tc>
                <a:extLst>
                  <a:ext uri="{0D108BD9-81ED-4DB2-BD59-A6C34878D82A}">
                    <a16:rowId xmlns:a16="http://schemas.microsoft.com/office/drawing/2014/main" val="1273792433"/>
                  </a:ext>
                </a:extLst>
              </a:tr>
              <a:tr h="1305743">
                <a:tc>
                  <a:txBody>
                    <a:bodyPr/>
                    <a:lstStyle/>
                    <a:p>
                      <a:r>
                        <a:rPr lang="en-IN" dirty="0"/>
                        <a:t>Definition</a:t>
                      </a:r>
                    </a:p>
                  </a:txBody>
                  <a:tcPr/>
                </a:tc>
                <a:tc>
                  <a:txBody>
                    <a:bodyPr/>
                    <a:lstStyle/>
                    <a:p>
                      <a:r>
                        <a:rPr lang="en-IN" dirty="0"/>
                        <a:t>An active transponder requires an external power source to amplify the signal it receives and retransmit it back to earth</a:t>
                      </a:r>
                    </a:p>
                  </a:txBody>
                  <a:tcPr/>
                </a:tc>
                <a:tc>
                  <a:txBody>
                    <a:bodyPr/>
                    <a:lstStyle/>
                    <a:p>
                      <a:r>
                        <a:rPr lang="en-IN" dirty="0"/>
                        <a:t>A passive transponder does not require an external power and reflects the signal it reflects the signal </a:t>
                      </a:r>
                      <a:r>
                        <a:rPr lang="en-US" dirty="0"/>
                        <a:t>it receives back to Earth.</a:t>
                      </a:r>
                      <a:endParaRPr lang="en-IN" dirty="0"/>
                    </a:p>
                  </a:txBody>
                  <a:tcPr/>
                </a:tc>
                <a:extLst>
                  <a:ext uri="{0D108BD9-81ED-4DB2-BD59-A6C34878D82A}">
                    <a16:rowId xmlns:a16="http://schemas.microsoft.com/office/drawing/2014/main" val="3932304628"/>
                  </a:ext>
                </a:extLst>
              </a:tr>
              <a:tr h="1686466">
                <a:tc>
                  <a:txBody>
                    <a:bodyPr/>
                    <a:lstStyle/>
                    <a:p>
                      <a:r>
                        <a:rPr lang="en-IN" dirty="0"/>
                        <a:t>Area of coverage</a:t>
                      </a:r>
                    </a:p>
                  </a:txBody>
                  <a:tcPr/>
                </a:tc>
                <a:tc>
                  <a:txBody>
                    <a:bodyPr/>
                    <a:lstStyle/>
                    <a:p>
                      <a:r>
                        <a:rPr lang="en-US" dirty="0"/>
                        <a:t>Active transponders can provide wider coverage areas due to the ability to amplify and boost signals..</a:t>
                      </a:r>
                      <a:endParaRPr lang="en-IN" dirty="0"/>
                    </a:p>
                  </a:txBody>
                  <a:tcPr/>
                </a:tc>
                <a:tc>
                  <a:txBody>
                    <a:bodyPr/>
                    <a:lstStyle/>
                    <a:p>
                      <a:r>
                        <a:rPr lang="en-US" dirty="0"/>
                        <a:t>Passive transponders provide coverage only in the immediate area around the satellite due to the lower signal strength</a:t>
                      </a:r>
                      <a:r>
                        <a:rPr lang="en-US"/>
                        <a:t>. </a:t>
                      </a:r>
                      <a:endParaRPr lang="en-IN" dirty="0"/>
                    </a:p>
                  </a:txBody>
                  <a:tcPr/>
                </a:tc>
                <a:extLst>
                  <a:ext uri="{0D108BD9-81ED-4DB2-BD59-A6C34878D82A}">
                    <a16:rowId xmlns:a16="http://schemas.microsoft.com/office/drawing/2014/main" val="3030934245"/>
                  </a:ext>
                </a:extLst>
              </a:tr>
              <a:tr h="1398597">
                <a:tc>
                  <a:txBody>
                    <a:bodyPr/>
                    <a:lstStyle/>
                    <a:p>
                      <a:r>
                        <a:rPr lang="en-IN" dirty="0"/>
                        <a:t>Maintenance Cost </a:t>
                      </a:r>
                    </a:p>
                  </a:txBody>
                  <a:tcPr/>
                </a:tc>
                <a:tc>
                  <a:txBody>
                    <a:bodyPr/>
                    <a:lstStyle/>
                    <a:p>
                      <a:r>
                        <a:rPr lang="en-US" dirty="0"/>
                        <a:t>Active transponders require regular maintenance to ensure the amplification circuitry is functioning properly.</a:t>
                      </a:r>
                      <a:endParaRPr lang="en-IN" dirty="0"/>
                    </a:p>
                  </a:txBody>
                  <a:tcPr/>
                </a:tc>
                <a:tc>
                  <a:txBody>
                    <a:bodyPr/>
                    <a:lstStyle/>
                    <a:p>
                      <a:r>
                        <a:rPr lang="en-US" dirty="0"/>
                        <a:t>Passive transponders require minimal maintenance as they do not have any internal circuitry that can fail.</a:t>
                      </a:r>
                      <a:endParaRPr lang="en-IN" dirty="0"/>
                    </a:p>
                  </a:txBody>
                  <a:tcPr/>
                </a:tc>
                <a:extLst>
                  <a:ext uri="{0D108BD9-81ED-4DB2-BD59-A6C34878D82A}">
                    <a16:rowId xmlns:a16="http://schemas.microsoft.com/office/drawing/2014/main" val="1762708782"/>
                  </a:ext>
                </a:extLst>
              </a:tr>
            </a:tbl>
          </a:graphicData>
        </a:graphic>
      </p:graphicFrame>
    </p:spTree>
    <p:extLst>
      <p:ext uri="{BB962C8B-B14F-4D97-AF65-F5344CB8AC3E}">
        <p14:creationId xmlns:p14="http://schemas.microsoft.com/office/powerpoint/2010/main" val="831541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20595" y="136525"/>
            <a:ext cx="9276926" cy="720727"/>
          </a:xfrm>
        </p:spPr>
        <p:txBody>
          <a:bodyPr>
            <a:normAutofit/>
          </a:bodyPr>
          <a:lstStyle/>
          <a:p>
            <a:r>
              <a:rPr lang="en-IN" sz="2800" dirty="0">
                <a:latin typeface="Book Antiqua" panose="02040602050305030304" pitchFamily="18" charset="0"/>
              </a:rPr>
              <a:t>Motivation to go from active to passive Transponder</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graphicFrame>
        <p:nvGraphicFramePr>
          <p:cNvPr id="10" name="Table 11">
            <a:extLst>
              <a:ext uri="{FF2B5EF4-FFF2-40B4-BE49-F238E27FC236}">
                <a16:creationId xmlns:a16="http://schemas.microsoft.com/office/drawing/2014/main" id="{67E489E5-B93B-662C-231C-295FFA4E5049}"/>
              </a:ext>
            </a:extLst>
          </p:cNvPr>
          <p:cNvGraphicFramePr>
            <a:graphicFrameLocks noGrp="1"/>
          </p:cNvGraphicFramePr>
          <p:nvPr>
            <p:ph idx="1"/>
            <p:extLst>
              <p:ext uri="{D42A27DB-BD31-4B8C-83A1-F6EECF244321}">
                <p14:modId xmlns:p14="http://schemas.microsoft.com/office/powerpoint/2010/main" val="1306974897"/>
              </p:ext>
            </p:extLst>
          </p:nvPr>
        </p:nvGraphicFramePr>
        <p:xfrm>
          <a:off x="550416" y="1291228"/>
          <a:ext cx="10964453" cy="4896507"/>
        </p:xfrm>
        <a:graphic>
          <a:graphicData uri="http://schemas.openxmlformats.org/drawingml/2006/table">
            <a:tbl>
              <a:tblPr firstRow="1" bandRow="1">
                <a:tableStyleId>{5C22544A-7EE6-4342-B048-85BDC9FD1C3A}</a:tableStyleId>
              </a:tblPr>
              <a:tblGrid>
                <a:gridCol w="2219417">
                  <a:extLst>
                    <a:ext uri="{9D8B030D-6E8A-4147-A177-3AD203B41FA5}">
                      <a16:colId xmlns:a16="http://schemas.microsoft.com/office/drawing/2014/main" val="3246724951"/>
                    </a:ext>
                  </a:extLst>
                </a:gridCol>
                <a:gridCol w="4344310">
                  <a:extLst>
                    <a:ext uri="{9D8B030D-6E8A-4147-A177-3AD203B41FA5}">
                      <a16:colId xmlns:a16="http://schemas.microsoft.com/office/drawing/2014/main" val="501368638"/>
                    </a:ext>
                  </a:extLst>
                </a:gridCol>
                <a:gridCol w="4400726">
                  <a:extLst>
                    <a:ext uri="{9D8B030D-6E8A-4147-A177-3AD203B41FA5}">
                      <a16:colId xmlns:a16="http://schemas.microsoft.com/office/drawing/2014/main" val="800765845"/>
                    </a:ext>
                  </a:extLst>
                </a:gridCol>
              </a:tblGrid>
              <a:tr h="588338">
                <a:tc>
                  <a:txBody>
                    <a:bodyPr/>
                    <a:lstStyle/>
                    <a:p>
                      <a:r>
                        <a:rPr lang="en-IN" dirty="0"/>
                        <a:t>  Parameters                                   </a:t>
                      </a:r>
                    </a:p>
                  </a:txBody>
                  <a:tcPr/>
                </a:tc>
                <a:tc>
                  <a:txBody>
                    <a:bodyPr/>
                    <a:lstStyle/>
                    <a:p>
                      <a:r>
                        <a:rPr lang="en-IN" dirty="0"/>
                        <a:t>             Active Transponder</a:t>
                      </a:r>
                    </a:p>
                  </a:txBody>
                  <a:tcPr/>
                </a:tc>
                <a:tc>
                  <a:txBody>
                    <a:bodyPr/>
                    <a:lstStyle/>
                    <a:p>
                      <a:r>
                        <a:rPr lang="en-IN" dirty="0"/>
                        <a:t>                     Passive Transponder                                                                                                                    </a:t>
                      </a:r>
                    </a:p>
                  </a:txBody>
                  <a:tcPr/>
                </a:tc>
                <a:extLst>
                  <a:ext uri="{0D108BD9-81ED-4DB2-BD59-A6C34878D82A}">
                    <a16:rowId xmlns:a16="http://schemas.microsoft.com/office/drawing/2014/main" val="1273792433"/>
                  </a:ext>
                </a:extLst>
              </a:tr>
              <a:tr h="1244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Power consumption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transponders consume power and require a reliable power source.</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Passive transponders do not consume any power, making them ideal for small satellites with limited power budgets.</a:t>
                      </a:r>
                      <a:endParaRPr lang="en-IN" dirty="0"/>
                    </a:p>
                    <a:p>
                      <a:endParaRPr lang="en-IN" dirty="0"/>
                    </a:p>
                  </a:txBody>
                  <a:tcPr/>
                </a:tc>
                <a:extLst>
                  <a:ext uri="{0D108BD9-81ED-4DB2-BD59-A6C34878D82A}">
                    <a16:rowId xmlns:a16="http://schemas.microsoft.com/office/drawing/2014/main" val="3932304628"/>
                  </a:ext>
                </a:extLst>
              </a:tr>
              <a:tr h="12445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Signal quality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transponders generally provide higher signal quality due to the amplification of the signal.</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Passive transponders provide a weaker signal that may be susceptible to noise and other interference.</a:t>
                      </a:r>
                      <a:endParaRPr lang="en-IN" dirty="0"/>
                    </a:p>
                    <a:p>
                      <a:endParaRPr lang="en-IN" dirty="0"/>
                    </a:p>
                  </a:txBody>
                  <a:tcPr/>
                </a:tc>
                <a:extLst>
                  <a:ext uri="{0D108BD9-81ED-4DB2-BD59-A6C34878D82A}">
                    <a16:rowId xmlns:a16="http://schemas.microsoft.com/office/drawing/2014/main" val="3030934245"/>
                  </a:ext>
                </a:extLst>
              </a:tr>
              <a:tr h="1819005">
                <a:tc>
                  <a:txBody>
                    <a:bodyPr/>
                    <a:lstStyle/>
                    <a:p>
                      <a:r>
                        <a:rPr lang="en-IN" dirty="0"/>
                        <a:t> Cost </a:t>
                      </a:r>
                    </a:p>
                  </a:txBody>
                  <a:tcPr/>
                </a:tc>
                <a:tc>
                  <a:txBody>
                    <a:bodyPr/>
                    <a:lstStyle/>
                    <a:p>
                      <a:r>
                        <a:rPr lang="en-US" dirty="0"/>
                        <a:t>Active transponders are generally more expensive than passive transponders due to the need for amplification circuitry. The cost of active transponders generally increases with higher operating frequencies due to the need for more advanced circuitry.</a:t>
                      </a:r>
                      <a:endParaRPr lang="en-IN" dirty="0"/>
                    </a:p>
                  </a:txBody>
                  <a:tcPr/>
                </a:tc>
                <a:tc>
                  <a:txBody>
                    <a:bodyPr/>
                    <a:lstStyle/>
                    <a:p>
                      <a:r>
                        <a:rPr lang="en-US" dirty="0"/>
                        <a:t>Passive transponders are generally less expensive than active transponders due to their simpler design. The cost of passive transponders generally increases with higher operating frequencies due to the need for more advanced antenna designs.</a:t>
                      </a:r>
                      <a:endParaRPr lang="en-IN" dirty="0"/>
                    </a:p>
                  </a:txBody>
                  <a:tcPr/>
                </a:tc>
                <a:extLst>
                  <a:ext uri="{0D108BD9-81ED-4DB2-BD59-A6C34878D82A}">
                    <a16:rowId xmlns:a16="http://schemas.microsoft.com/office/drawing/2014/main" val="908270553"/>
                  </a:ext>
                </a:extLst>
              </a:tr>
            </a:tbl>
          </a:graphicData>
        </a:graphic>
      </p:graphicFrame>
    </p:spTree>
    <p:extLst>
      <p:ext uri="{BB962C8B-B14F-4D97-AF65-F5344CB8AC3E}">
        <p14:creationId xmlns:p14="http://schemas.microsoft.com/office/powerpoint/2010/main" val="896347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398E26-698C-A8C6-19C6-0CB77E05902C}"/>
              </a:ext>
            </a:extLst>
          </p:cNvPr>
          <p:cNvSpPr>
            <a:spLocks noGrp="1"/>
          </p:cNvSpPr>
          <p:nvPr>
            <p:ph type="title"/>
          </p:nvPr>
        </p:nvSpPr>
        <p:spPr>
          <a:xfrm>
            <a:off x="1045369" y="474997"/>
            <a:ext cx="3932237" cy="773456"/>
          </a:xfrm>
        </p:spPr>
        <p:txBody>
          <a:bodyPr>
            <a:normAutofit/>
          </a:bodyPr>
          <a:lstStyle/>
          <a:p>
            <a:r>
              <a:rPr lang="en-IN" sz="3600" dirty="0">
                <a:latin typeface="Book Antiqua" panose="02040602050305030304" pitchFamily="18" charset="0"/>
              </a:rPr>
              <a:t>Applications</a:t>
            </a:r>
          </a:p>
        </p:txBody>
      </p:sp>
      <p:pic>
        <p:nvPicPr>
          <p:cNvPr id="10" name="Content Placeholder 9">
            <a:extLst>
              <a:ext uri="{FF2B5EF4-FFF2-40B4-BE49-F238E27FC236}">
                <a16:creationId xmlns:a16="http://schemas.microsoft.com/office/drawing/2014/main" id="{6E6E4090-6733-F3A4-42F3-036301241D9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84" r="2084"/>
          <a:stretch/>
        </p:blipFill>
        <p:spPr>
          <a:xfrm>
            <a:off x="5039711" y="719862"/>
            <a:ext cx="3726655" cy="2942601"/>
          </a:xfrm>
        </p:spPr>
      </p:pic>
      <p:sp>
        <p:nvSpPr>
          <p:cNvPr id="6" name="Text Placeholder 5">
            <a:extLst>
              <a:ext uri="{FF2B5EF4-FFF2-40B4-BE49-F238E27FC236}">
                <a16:creationId xmlns:a16="http://schemas.microsoft.com/office/drawing/2014/main" id="{FDB3C545-631A-096F-C47C-C8B6613E4AAA}"/>
              </a:ext>
            </a:extLst>
          </p:cNvPr>
          <p:cNvSpPr>
            <a:spLocks noGrp="1"/>
          </p:cNvSpPr>
          <p:nvPr>
            <p:ph type="body" sz="half" idx="2"/>
          </p:nvPr>
        </p:nvSpPr>
        <p:spPr>
          <a:xfrm>
            <a:off x="523784" y="1455938"/>
            <a:ext cx="4248242" cy="4413050"/>
          </a:xfrm>
        </p:spPr>
        <p:txBody>
          <a:bodyPr>
            <a:normAutofit/>
          </a:bodyPr>
          <a:lstStyle/>
          <a:p>
            <a:r>
              <a:rPr lang="en-US" sz="2400" dirty="0"/>
              <a:t>In search and rescue operations of maritime. We have several navigation methods to do with </a:t>
            </a:r>
            <a:r>
              <a:rPr lang="en-US" sz="2400" dirty="0" err="1"/>
              <a:t>sarts</a:t>
            </a:r>
            <a:r>
              <a:rPr lang="en-US" sz="2400" dirty="0"/>
              <a:t> .But when it come to certain things passive transponders have more gain over active transponders.</a:t>
            </a:r>
          </a:p>
          <a:p>
            <a:r>
              <a:rPr lang="en-US" sz="2400" dirty="0"/>
              <a:t>We can use it track the fisher man ships and it is less in cost which around It can track up to 500 meters and no need battery to maintain it.</a:t>
            </a:r>
          </a:p>
          <a:p>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8" name="Picture 7">
            <a:extLst>
              <a:ext uri="{FF2B5EF4-FFF2-40B4-BE49-F238E27FC236}">
                <a16:creationId xmlns:a16="http://schemas.microsoft.com/office/drawing/2014/main" id="{CB3AE5EA-A812-265F-BC94-7F7384001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6935" y="3274439"/>
            <a:ext cx="2825558" cy="2969996"/>
          </a:xfrm>
          <a:prstGeom prst="rect">
            <a:avLst/>
          </a:prstGeom>
        </p:spPr>
      </p:pic>
      <p:sp>
        <p:nvSpPr>
          <p:cNvPr id="7" name="TextBox 6">
            <a:extLst>
              <a:ext uri="{FF2B5EF4-FFF2-40B4-BE49-F238E27FC236}">
                <a16:creationId xmlns:a16="http://schemas.microsoft.com/office/drawing/2014/main" id="{E839593D-5184-F65A-8690-7FE7F042720C}"/>
              </a:ext>
            </a:extLst>
          </p:cNvPr>
          <p:cNvSpPr txBox="1"/>
          <p:nvPr/>
        </p:nvSpPr>
        <p:spPr>
          <a:xfrm>
            <a:off x="6249878" y="4759437"/>
            <a:ext cx="1775535" cy="369332"/>
          </a:xfrm>
          <a:prstGeom prst="rect">
            <a:avLst/>
          </a:prstGeom>
          <a:noFill/>
        </p:spPr>
        <p:txBody>
          <a:bodyPr wrap="square" rtlCol="0">
            <a:spAutoFit/>
          </a:bodyPr>
          <a:lstStyle/>
          <a:p>
            <a:r>
              <a:rPr lang="en-IN" dirty="0"/>
              <a:t>Sri Lanka border</a:t>
            </a:r>
          </a:p>
        </p:txBody>
      </p:sp>
      <p:sp>
        <p:nvSpPr>
          <p:cNvPr id="11" name="TextBox 10">
            <a:extLst>
              <a:ext uri="{FF2B5EF4-FFF2-40B4-BE49-F238E27FC236}">
                <a16:creationId xmlns:a16="http://schemas.microsoft.com/office/drawing/2014/main" id="{E5FA1582-4AAE-5227-DEBD-78F900BC93BE}"/>
              </a:ext>
            </a:extLst>
          </p:cNvPr>
          <p:cNvSpPr txBox="1"/>
          <p:nvPr/>
        </p:nvSpPr>
        <p:spPr>
          <a:xfrm>
            <a:off x="9525000" y="1571348"/>
            <a:ext cx="1828800" cy="369332"/>
          </a:xfrm>
          <a:prstGeom prst="rect">
            <a:avLst/>
          </a:prstGeom>
          <a:noFill/>
        </p:spPr>
        <p:txBody>
          <a:bodyPr wrap="square" rtlCol="0">
            <a:spAutoFit/>
          </a:bodyPr>
          <a:lstStyle/>
          <a:p>
            <a:r>
              <a:rPr lang="en-IN" dirty="0"/>
              <a:t>Indo Pak Border</a:t>
            </a:r>
          </a:p>
        </p:txBody>
      </p:sp>
    </p:spTree>
    <p:extLst>
      <p:ext uri="{BB962C8B-B14F-4D97-AF65-F5344CB8AC3E}">
        <p14:creationId xmlns:p14="http://schemas.microsoft.com/office/powerpoint/2010/main" val="766018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0261EEF2-8970-420E-7104-8F76C6C3E469}"/>
              </a:ext>
            </a:extLst>
          </p:cNvPr>
          <p:cNvSpPr>
            <a:spLocks noGrp="1"/>
          </p:cNvSpPr>
          <p:nvPr>
            <p:ph idx="1"/>
          </p:nvPr>
        </p:nvSpPr>
        <p:spPr>
          <a:xfrm>
            <a:off x="740545" y="1045021"/>
            <a:ext cx="10515600" cy="5848489"/>
          </a:xfrm>
        </p:spPr>
        <p:txBody>
          <a:bodyPr>
            <a:normAutofit lnSpcReduction="10000"/>
          </a:bodyPr>
          <a:lstStyle/>
          <a:p>
            <a:r>
              <a:rPr lang="en-US" sz="2800" dirty="0"/>
              <a:t>We have recent news where Indian fishermen from Gujarat had accidentally entered to Pakistan maritime route for fishing instead we can use this transponders and can detect our civilian ships and enemy civilian ships and we can protect them from not entering the enemy seashore. </a:t>
            </a:r>
            <a:endParaRPr lang="en-US" dirty="0"/>
          </a:p>
          <a:p>
            <a:r>
              <a:rPr lang="en-US" sz="2800" dirty="0"/>
              <a:t>Same like this case with Sri Lanka and Indian marine borders in near </a:t>
            </a:r>
            <a:r>
              <a:rPr lang="en-IN" b="0" i="0" dirty="0" err="1">
                <a:solidFill>
                  <a:srgbClr val="202124"/>
                </a:solidFill>
                <a:effectLst/>
                <a:latin typeface="Google Sans"/>
              </a:rPr>
              <a:t>Kachchatheevu</a:t>
            </a:r>
            <a:r>
              <a:rPr lang="en-IN" b="0" i="0" dirty="0">
                <a:solidFill>
                  <a:srgbClr val="202124"/>
                </a:solidFill>
                <a:effectLst/>
                <a:latin typeface="Google Sans"/>
              </a:rPr>
              <a:t> Island </a:t>
            </a:r>
            <a:r>
              <a:rPr lang="en-US" sz="2800" dirty="0"/>
              <a:t>.</a:t>
            </a:r>
          </a:p>
          <a:p>
            <a:pPr marL="0" indent="0">
              <a:buNone/>
            </a:pPr>
            <a:endParaRPr lang="en-IN" dirty="0"/>
          </a:p>
          <a:p>
            <a:r>
              <a:rPr lang="en-IN" dirty="0"/>
              <a:t>So radars are introduced near the borders and so that they can track our transponders which are attached with fishermen boat and using passive over active best because mainly because of their cost which is have cost of around 1000-2000 rupees whereas active transponders have a cost of around 10000-20000 rupees with extra battery </a:t>
            </a:r>
            <a:r>
              <a:rPr lang="en-IN" dirty="0" err="1"/>
              <a:t>maintance</a:t>
            </a:r>
            <a:r>
              <a:rPr lang="en-IN" dirty="0"/>
              <a:t>.</a:t>
            </a:r>
          </a:p>
          <a:p>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371763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586A14D-769C-A0F8-6F96-51A752590D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118" y="1388847"/>
            <a:ext cx="4818090" cy="4351338"/>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6/7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13" name="TextBox 12">
            <a:extLst>
              <a:ext uri="{FF2B5EF4-FFF2-40B4-BE49-F238E27FC236}">
                <a16:creationId xmlns:a16="http://schemas.microsoft.com/office/drawing/2014/main" id="{7B61AE01-2574-49F4-93C5-06A3FB82AD3B}"/>
              </a:ext>
            </a:extLst>
          </p:cNvPr>
          <p:cNvSpPr txBox="1"/>
          <p:nvPr/>
        </p:nvSpPr>
        <p:spPr>
          <a:xfrm>
            <a:off x="650792" y="1929181"/>
            <a:ext cx="6094520" cy="2862322"/>
          </a:xfrm>
          <a:prstGeom prst="rect">
            <a:avLst/>
          </a:prstGeom>
          <a:noFill/>
        </p:spPr>
        <p:txBody>
          <a:bodyPr wrap="square">
            <a:spAutoFit/>
          </a:bodyPr>
          <a:lstStyle/>
          <a:p>
            <a:r>
              <a:rPr lang="en-IN" dirty="0"/>
              <a:t>In Iron dome technology developed by Israel we can use this kind of transponders to track the intercepting missiles .So this way we can use it  in various applications of search and rescue or search and track or tracking etc:-</a:t>
            </a:r>
          </a:p>
          <a:p>
            <a:endParaRPr lang="en-IN" dirty="0"/>
          </a:p>
          <a:p>
            <a:endParaRPr lang="en-IN" dirty="0"/>
          </a:p>
          <a:p>
            <a:r>
              <a:rPr lang="en-US" dirty="0"/>
              <a:t>Thief's</a:t>
            </a:r>
            <a:r>
              <a:rPr lang="en-US" sz="1800" dirty="0"/>
              <a:t> pants are integrated with sart ’s so that they can't escape from jail and It also can be used to track employees in the government offices </a:t>
            </a:r>
            <a:r>
              <a:rPr lang="en-US" sz="1800" dirty="0" err="1"/>
              <a:t>etc</a:t>
            </a:r>
            <a:r>
              <a:rPr lang="en-US" sz="1800" dirty="0"/>
              <a:t>:-</a:t>
            </a:r>
          </a:p>
          <a:p>
            <a:endParaRPr lang="en-IN" dirty="0"/>
          </a:p>
        </p:txBody>
      </p:sp>
    </p:spTree>
    <p:extLst>
      <p:ext uri="{BB962C8B-B14F-4D97-AF65-F5344CB8AC3E}">
        <p14:creationId xmlns:p14="http://schemas.microsoft.com/office/powerpoint/2010/main" val="2971105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689E71-7456-F547-D9AC-4077A4A9E622}"/>
              </a:ext>
            </a:extLst>
          </p:cNvPr>
          <p:cNvSpPr>
            <a:spLocks noGrp="1"/>
          </p:cNvSpPr>
          <p:nvPr>
            <p:ph type="title"/>
          </p:nvPr>
        </p:nvSpPr>
        <p:spPr>
          <a:xfrm>
            <a:off x="838200" y="365125"/>
            <a:ext cx="10515600" cy="777531"/>
          </a:xfrm>
        </p:spPr>
        <p:txBody>
          <a:bodyPr>
            <a:normAutofit fontScale="90000"/>
          </a:bodyPr>
          <a:lstStyle/>
          <a:p>
            <a:r>
              <a:rPr lang="en-US" sz="4400" dirty="0">
                <a:latin typeface="Times New Roman" panose="02020603050405020304" pitchFamily="18" charset="0"/>
                <a:cs typeface="Times New Roman" panose="02020603050405020304" pitchFamily="18" charset="0"/>
              </a:rPr>
              <a:t>  References</a:t>
            </a:r>
            <a:br>
              <a:rPr lang="en-US" sz="4400" dirty="0">
                <a:latin typeface="Times New Roman" panose="02020603050405020304" pitchFamily="18" charset="0"/>
                <a:cs typeface="Times New Roman" panose="02020603050405020304" pitchFamily="18" charset="0"/>
              </a:rPr>
            </a:br>
            <a:endParaRPr lang="en-IN" dirty="0"/>
          </a:p>
        </p:txBody>
      </p:sp>
      <p:sp>
        <p:nvSpPr>
          <p:cNvPr id="7" name="Content Placeholder 6">
            <a:extLst>
              <a:ext uri="{FF2B5EF4-FFF2-40B4-BE49-F238E27FC236}">
                <a16:creationId xmlns:a16="http://schemas.microsoft.com/office/drawing/2014/main" id="{5E692A5E-E805-5771-96E7-E4D7C60C1023}"/>
              </a:ext>
            </a:extLst>
          </p:cNvPr>
          <p:cNvSpPr>
            <a:spLocks noGrp="1"/>
          </p:cNvSpPr>
          <p:nvPr>
            <p:ph idx="1"/>
          </p:nvPr>
        </p:nvSpPr>
        <p:spPr>
          <a:xfrm>
            <a:off x="195309" y="1085852"/>
            <a:ext cx="11996691" cy="4425347"/>
          </a:xfrm>
        </p:spPr>
        <p:txBody>
          <a:bodyPr>
            <a:normAutofit/>
          </a:bodyPr>
          <a:lstStyle/>
          <a:p>
            <a:r>
              <a:rPr lang="en-IN" dirty="0"/>
              <a:t>Passive Short Range X-band Frequency Doubling </a:t>
            </a:r>
            <a:r>
              <a:rPr lang="en-IN" dirty="0" err="1"/>
              <a:t>Transponder,National</a:t>
            </a:r>
            <a:r>
              <a:rPr lang="en-IN" dirty="0"/>
              <a:t> University of Singapore.</a:t>
            </a:r>
          </a:p>
          <a:p>
            <a:r>
              <a:rPr lang="en-IN" dirty="0"/>
              <a:t>Houda Werfelli, KTayari, M Chaoui, M Lahiani and H Ghariani, “Design of Rectangular Microstrip Patch Antenna”, In the Proceedings </a:t>
            </a:r>
            <a:r>
              <a:rPr lang="en-IN"/>
              <a:t>of Second </a:t>
            </a:r>
            <a:r>
              <a:rPr lang="en-IN" dirty="0"/>
              <a:t>International Conference on Advanced Technologies for Signal and Image Processing, Moastir, Tunisia, March 21-23, 2016</a:t>
            </a:r>
          </a:p>
          <a:p>
            <a:r>
              <a:rPr lang="en-IN" dirty="0"/>
              <a:t>https://www.hindawi.com/journals/ijap/2017/2018527/ (for DFGS)</a:t>
            </a:r>
          </a:p>
          <a:p>
            <a:r>
              <a:rPr lang="en-US" dirty="0"/>
              <a:t>K. F. Lee and K. M. Luk, Microstrip Patch Antennas. London, U.K.:</a:t>
            </a:r>
          </a:p>
          <a:p>
            <a:r>
              <a:rPr lang="en-US" dirty="0"/>
              <a:t>Imperial College Press, 2011.</a:t>
            </a: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7/7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300240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6C5D6-120D-B3F7-8349-95193EE9B114}"/>
              </a:ext>
            </a:extLst>
          </p:cNvPr>
          <p:cNvSpPr>
            <a:spLocks noGrp="1"/>
          </p:cNvSpPr>
          <p:nvPr>
            <p:ph idx="1"/>
          </p:nvPr>
        </p:nvSpPr>
        <p:spPr>
          <a:xfrm>
            <a:off x="4038600" y="2797098"/>
            <a:ext cx="3870664" cy="1263804"/>
          </a:xfrm>
        </p:spPr>
        <p:txBody>
          <a:bodyPr/>
          <a:lstStyle/>
          <a:p>
            <a:pPr marL="0" indent="0">
              <a:buNone/>
            </a:pPr>
            <a:r>
              <a:rPr lang="en-IN" dirty="0"/>
              <a:t>                                                 </a:t>
            </a:r>
            <a:r>
              <a:rPr lang="en-IN" sz="4400" dirty="0"/>
              <a:t>Thank you</a:t>
            </a:r>
          </a:p>
        </p:txBody>
      </p:sp>
      <p:sp>
        <p:nvSpPr>
          <p:cNvPr id="4" name="Date Placeholder 3">
            <a:extLst>
              <a:ext uri="{FF2B5EF4-FFF2-40B4-BE49-F238E27FC236}">
                <a16:creationId xmlns:a16="http://schemas.microsoft.com/office/drawing/2014/main" id="{FC12572D-03D3-15DB-DAA0-DB6A0297A293}"/>
              </a:ext>
            </a:extLst>
          </p:cNvPr>
          <p:cNvSpPr>
            <a:spLocks noGrp="1"/>
          </p:cNvSpPr>
          <p:nvPr>
            <p:ph type="dt" sz="half" idx="10"/>
          </p:nvPr>
        </p:nvSpPr>
        <p:spPr/>
        <p:txBody>
          <a:bodyPr/>
          <a:lstStyle/>
          <a:p>
            <a:fld id="{6E4B5E4B-CE3A-4BE9-9139-71F73CF09F4F}" type="datetime1">
              <a:rPr lang="en-US" smtClean="0"/>
              <a:t>6/2/2023</a:t>
            </a:fld>
            <a:endParaRPr lang="en-US"/>
          </a:p>
        </p:txBody>
      </p:sp>
      <p:sp>
        <p:nvSpPr>
          <p:cNvPr id="5" name="Footer Placeholder 4">
            <a:extLst>
              <a:ext uri="{FF2B5EF4-FFF2-40B4-BE49-F238E27FC236}">
                <a16:creationId xmlns:a16="http://schemas.microsoft.com/office/drawing/2014/main" id="{C7383E2F-2080-5283-7B06-A999F772C4D1}"/>
              </a:ext>
            </a:extLst>
          </p:cNvPr>
          <p:cNvSpPr>
            <a:spLocks noGrp="1"/>
          </p:cNvSpPr>
          <p:nvPr>
            <p:ph type="ftr" sz="quarter" idx="11"/>
          </p:nvPr>
        </p:nvSpPr>
        <p:spPr/>
        <p:txBody>
          <a:bodyPr/>
          <a:lstStyle/>
          <a:p>
            <a:r>
              <a:rPr lang="en-US" dirty="0"/>
              <a:t> Final Review</a:t>
            </a:r>
          </a:p>
        </p:txBody>
      </p:sp>
      <p:sp>
        <p:nvSpPr>
          <p:cNvPr id="6" name="Slide Number Placeholder 5">
            <a:extLst>
              <a:ext uri="{FF2B5EF4-FFF2-40B4-BE49-F238E27FC236}">
                <a16:creationId xmlns:a16="http://schemas.microsoft.com/office/drawing/2014/main" id="{C53A77F2-052A-7007-9C86-62EFAEBD5E4C}"/>
              </a:ext>
            </a:extLst>
          </p:cNvPr>
          <p:cNvSpPr>
            <a:spLocks noGrp="1"/>
          </p:cNvSpPr>
          <p:nvPr>
            <p:ph type="sldNum" sz="quarter" idx="12"/>
          </p:nvPr>
        </p:nvSpPr>
        <p:spPr/>
        <p:txBody>
          <a:bodyPr/>
          <a:lstStyle/>
          <a:p>
            <a:fld id="{E2C42DB6-362B-439E-8437-3E8113B14E84}" type="slidenum">
              <a:rPr lang="en-US" smtClean="0"/>
              <a:t>46</a:t>
            </a:fld>
            <a:endParaRPr lang="en-US"/>
          </a:p>
        </p:txBody>
      </p:sp>
    </p:spTree>
    <p:extLst>
      <p:ext uri="{BB962C8B-B14F-4D97-AF65-F5344CB8AC3E}">
        <p14:creationId xmlns:p14="http://schemas.microsoft.com/office/powerpoint/2010/main" val="353033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E22C26-4FEA-4E14-C5B5-AEE08C113704}"/>
              </a:ext>
            </a:extLst>
          </p:cNvPr>
          <p:cNvSpPr>
            <a:spLocks noGrp="1"/>
          </p:cNvSpPr>
          <p:nvPr>
            <p:ph type="title"/>
          </p:nvPr>
        </p:nvSpPr>
        <p:spPr>
          <a:xfrm>
            <a:off x="838200" y="365125"/>
            <a:ext cx="10515600" cy="1028669"/>
          </a:xfrm>
        </p:spPr>
        <p:txBody>
          <a:bodyPr>
            <a:normAutofit fontScale="90000"/>
          </a:bodyPr>
          <a:lstStyle/>
          <a:p>
            <a:r>
              <a:rPr lang="en-US" sz="4400" dirty="0">
                <a:latin typeface="Times New Roman" panose="02020603050405020304" pitchFamily="18" charset="0"/>
                <a:cs typeface="Times New Roman" panose="02020603050405020304" pitchFamily="18" charset="0"/>
              </a:rPr>
              <a:t>Objective of the work</a:t>
            </a:r>
            <a:br>
              <a:rPr lang="en-US" sz="4400" dirty="0">
                <a:latin typeface="Times New Roman" panose="02020603050405020304" pitchFamily="18" charset="0"/>
                <a:cs typeface="Times New Roman" panose="02020603050405020304" pitchFamily="18" charset="0"/>
              </a:rPr>
            </a:br>
            <a:endParaRPr lang="en-IN" dirty="0"/>
          </a:p>
        </p:txBody>
      </p:sp>
      <p:sp>
        <p:nvSpPr>
          <p:cNvPr id="7" name="Content Placeholder 6">
            <a:extLst>
              <a:ext uri="{FF2B5EF4-FFF2-40B4-BE49-F238E27FC236}">
                <a16:creationId xmlns:a16="http://schemas.microsoft.com/office/drawing/2014/main" id="{09996320-E5C1-E8A8-9E32-C29FBFB73FB9}"/>
              </a:ext>
            </a:extLst>
          </p:cNvPr>
          <p:cNvSpPr>
            <a:spLocks noGrp="1"/>
          </p:cNvSpPr>
          <p:nvPr>
            <p:ph idx="1"/>
          </p:nvPr>
        </p:nvSpPr>
        <p:spPr>
          <a:xfrm>
            <a:off x="896793" y="1401296"/>
            <a:ext cx="10515600" cy="1890943"/>
          </a:xfrm>
        </p:spPr>
        <p:txBody>
          <a:bodyPr/>
          <a:lstStyle/>
          <a:p>
            <a:r>
              <a:rPr lang="en-IN" dirty="0"/>
              <a:t>Even if SARTs are very much useful battery operated SART becomes as it has to be charged and it can’t last for long time and tradition very difficult to use because they are battery operated which makes its very discomfortable al size of SARTs are very big in size.</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3/7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9" name="Picture 8">
            <a:extLst>
              <a:ext uri="{FF2B5EF4-FFF2-40B4-BE49-F238E27FC236}">
                <a16:creationId xmlns:a16="http://schemas.microsoft.com/office/drawing/2014/main" id="{D07601C8-EF75-2C18-D3F1-21607A18614B}"/>
              </a:ext>
            </a:extLst>
          </p:cNvPr>
          <p:cNvPicPr>
            <a:picLocks noChangeAspect="1"/>
          </p:cNvPicPr>
          <p:nvPr/>
        </p:nvPicPr>
        <p:blipFill>
          <a:blip r:embed="rId3"/>
          <a:stretch>
            <a:fillRect/>
          </a:stretch>
        </p:blipFill>
        <p:spPr>
          <a:xfrm>
            <a:off x="2726097" y="3139784"/>
            <a:ext cx="6444535" cy="3353091"/>
          </a:xfrm>
          <a:prstGeom prst="rect">
            <a:avLst/>
          </a:prstGeom>
        </p:spPr>
      </p:pic>
    </p:spTree>
    <p:extLst>
      <p:ext uri="{BB962C8B-B14F-4D97-AF65-F5344CB8AC3E}">
        <p14:creationId xmlns:p14="http://schemas.microsoft.com/office/powerpoint/2010/main" val="3914189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FB6D343-1B49-DD4C-34D9-52711DC5D275}"/>
              </a:ext>
            </a:extLst>
          </p:cNvPr>
          <p:cNvSpPr>
            <a:spLocks noGrp="1"/>
          </p:cNvSpPr>
          <p:nvPr>
            <p:ph idx="1"/>
          </p:nvPr>
        </p:nvSpPr>
        <p:spPr>
          <a:xfrm>
            <a:off x="622069" y="1362399"/>
            <a:ext cx="10515600" cy="6265739"/>
          </a:xfrm>
        </p:spPr>
        <p:txBody>
          <a:bodyPr/>
          <a:lstStyle/>
          <a:p>
            <a:r>
              <a:rPr lang="en-IN" dirty="0"/>
              <a:t>So it will reduces the size of SART and as it is battery free(operated without battery it can be used anytime).</a:t>
            </a:r>
          </a:p>
          <a:p>
            <a:r>
              <a:rPr lang="en-IN" dirty="0"/>
              <a:t>So we are trying to design microstrip SART which is battery free and it is being operated at s band frequency(2 to 4 GHz).</a:t>
            </a:r>
          </a:p>
          <a:p>
            <a:r>
              <a:rPr lang="en-IN" dirty="0"/>
              <a:t>Practically they are using SARTs which are operating in x-band we are making it to s band frequencies.</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4/7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38143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CDE063-5D8E-ED0C-012C-E94885EF2A09}"/>
              </a:ext>
            </a:extLst>
          </p:cNvPr>
          <p:cNvSpPr>
            <a:spLocks noGrp="1"/>
          </p:cNvSpPr>
          <p:nvPr>
            <p:ph type="title"/>
          </p:nvPr>
        </p:nvSpPr>
        <p:spPr>
          <a:xfrm>
            <a:off x="188912" y="-118124"/>
            <a:ext cx="10515600" cy="1325563"/>
          </a:xfrm>
        </p:spPr>
        <p:txBody>
          <a:bodyPr/>
          <a:lstStyle/>
          <a:p>
            <a:r>
              <a:rPr lang="en-IN" sz="3200" dirty="0"/>
              <a:t>Literature</a:t>
            </a:r>
            <a:r>
              <a:rPr lang="en-IN" dirty="0"/>
              <a:t> </a:t>
            </a:r>
            <a:r>
              <a:rPr lang="en-IN" sz="3200" dirty="0"/>
              <a:t>survey</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4/7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graphicFrame>
        <p:nvGraphicFramePr>
          <p:cNvPr id="9" name="Table 7">
            <a:extLst>
              <a:ext uri="{FF2B5EF4-FFF2-40B4-BE49-F238E27FC236}">
                <a16:creationId xmlns:a16="http://schemas.microsoft.com/office/drawing/2014/main" id="{BDFA8B88-787B-81CC-5F68-576116AD8722}"/>
              </a:ext>
            </a:extLst>
          </p:cNvPr>
          <p:cNvGraphicFramePr>
            <a:graphicFrameLocks/>
          </p:cNvGraphicFramePr>
          <p:nvPr>
            <p:extLst>
              <p:ext uri="{D42A27DB-BD31-4B8C-83A1-F6EECF244321}">
                <p14:modId xmlns:p14="http://schemas.microsoft.com/office/powerpoint/2010/main" val="313884647"/>
              </p:ext>
            </p:extLst>
          </p:nvPr>
        </p:nvGraphicFramePr>
        <p:xfrm>
          <a:off x="1023024" y="1213472"/>
          <a:ext cx="9911298" cy="3895594"/>
        </p:xfrm>
        <a:graphic>
          <a:graphicData uri="http://schemas.openxmlformats.org/drawingml/2006/table">
            <a:tbl>
              <a:tblPr firstRow="1" bandRow="1">
                <a:tableStyleId>{00A15C55-8517-42AA-B614-E9B94910E393}</a:tableStyleId>
              </a:tblPr>
              <a:tblGrid>
                <a:gridCol w="2867158">
                  <a:extLst>
                    <a:ext uri="{9D8B030D-6E8A-4147-A177-3AD203B41FA5}">
                      <a16:colId xmlns:a16="http://schemas.microsoft.com/office/drawing/2014/main" val="3158075143"/>
                    </a:ext>
                  </a:extLst>
                </a:gridCol>
                <a:gridCol w="3120680">
                  <a:extLst>
                    <a:ext uri="{9D8B030D-6E8A-4147-A177-3AD203B41FA5}">
                      <a16:colId xmlns:a16="http://schemas.microsoft.com/office/drawing/2014/main" val="161335010"/>
                    </a:ext>
                  </a:extLst>
                </a:gridCol>
                <a:gridCol w="3923460">
                  <a:extLst>
                    <a:ext uri="{9D8B030D-6E8A-4147-A177-3AD203B41FA5}">
                      <a16:colId xmlns:a16="http://schemas.microsoft.com/office/drawing/2014/main" val="1087456972"/>
                    </a:ext>
                  </a:extLst>
                </a:gridCol>
              </a:tblGrid>
              <a:tr h="344374">
                <a:tc>
                  <a:txBody>
                    <a:bodyPr/>
                    <a:lstStyle/>
                    <a:p>
                      <a:r>
                        <a:rPr lang="en-IN" dirty="0"/>
                        <a:t>            Title</a:t>
                      </a:r>
                    </a:p>
                  </a:txBody>
                  <a:tcPr/>
                </a:tc>
                <a:tc>
                  <a:txBody>
                    <a:bodyPr/>
                    <a:lstStyle/>
                    <a:p>
                      <a:r>
                        <a:rPr lang="en-IN" dirty="0"/>
                        <a:t>                 Author</a:t>
                      </a:r>
                    </a:p>
                  </a:txBody>
                  <a:tcPr/>
                </a:tc>
                <a:tc>
                  <a:txBody>
                    <a:bodyPr/>
                    <a:lstStyle/>
                    <a:p>
                      <a:endParaRPr lang="en-IN"/>
                    </a:p>
                  </a:txBody>
                  <a:tcPr/>
                </a:tc>
                <a:extLst>
                  <a:ext uri="{0D108BD9-81ED-4DB2-BD59-A6C34878D82A}">
                    <a16:rowId xmlns:a16="http://schemas.microsoft.com/office/drawing/2014/main" val="3795350324"/>
                  </a:ext>
                </a:extLst>
              </a:tr>
              <a:tr h="1894057">
                <a:tc>
                  <a:txBody>
                    <a:bodyPr/>
                    <a:lstStyle/>
                    <a:p>
                      <a:r>
                        <a:rPr lang="en-US" sz="1800" b="0" i="0" u="none" strike="noStrike" kern="1200" baseline="0" dirty="0">
                          <a:solidFill>
                            <a:schemeClr val="dk1"/>
                          </a:solidFill>
                          <a:latin typeface="+mn-lt"/>
                          <a:ea typeface="+mn-ea"/>
                          <a:cs typeface="+mn-cs"/>
                        </a:rPr>
                        <a:t>Design of Rectangular Microstrip Patch Antenna for</a:t>
                      </a:r>
                    </a:p>
                    <a:p>
                      <a:r>
                        <a:rPr lang="en-US" sz="1800" b="0" i="0" u="none" strike="noStrike" kern="1200" baseline="0" dirty="0">
                          <a:solidFill>
                            <a:schemeClr val="dk1"/>
                          </a:solidFill>
                          <a:latin typeface="+mn-lt"/>
                          <a:ea typeface="+mn-ea"/>
                          <a:cs typeface="+mn-cs"/>
                        </a:rPr>
                        <a:t>2.4 GHz applied a WBAN</a:t>
                      </a:r>
                      <a:endParaRPr lang="en-IN" sz="1800" dirty="0"/>
                    </a:p>
                  </a:txBody>
                  <a:tcPr/>
                </a:tc>
                <a:tc>
                  <a:txBody>
                    <a:bodyPr/>
                    <a:lstStyle/>
                    <a:p>
                      <a:r>
                        <a:rPr lang="en-US" sz="1800" b="0" i="0" u="none" strike="noStrike" kern="1200" baseline="0" dirty="0">
                          <a:solidFill>
                            <a:schemeClr val="dk1"/>
                          </a:solidFill>
                          <a:latin typeface="+mn-lt"/>
                          <a:ea typeface="+mn-ea"/>
                          <a:cs typeface="+mn-cs"/>
                        </a:rPr>
                        <a:t>Hector </a:t>
                      </a:r>
                      <a:r>
                        <a:rPr lang="en-US" sz="1800" b="0" i="0" u="none" strike="noStrike" kern="1200" baseline="0" dirty="0" err="1">
                          <a:solidFill>
                            <a:schemeClr val="dk1"/>
                          </a:solidFill>
                          <a:latin typeface="+mn-lt"/>
                          <a:ea typeface="+mn-ea"/>
                          <a:cs typeface="+mn-cs"/>
                        </a:rPr>
                        <a:t>Kaschel</a:t>
                      </a:r>
                      <a:r>
                        <a:rPr lang="en-US" sz="1800" b="0" i="0" u="none" strike="noStrike" kern="1200" baseline="0" dirty="0">
                          <a:solidFill>
                            <a:schemeClr val="dk1"/>
                          </a:solidFill>
                          <a:latin typeface="+mn-lt"/>
                          <a:ea typeface="+mn-ea"/>
                          <a:cs typeface="+mn-cs"/>
                        </a:rPr>
                        <a:t>, and Cristian </a:t>
                      </a:r>
                      <a:r>
                        <a:rPr lang="en-US" sz="1800" b="0" i="0" u="none" strike="noStrike" kern="1200" baseline="0" dirty="0" err="1">
                          <a:solidFill>
                            <a:schemeClr val="dk1"/>
                          </a:solidFill>
                          <a:latin typeface="+mn-lt"/>
                          <a:ea typeface="+mn-ea"/>
                          <a:cs typeface="+mn-cs"/>
                        </a:rPr>
                        <a:t>Ahumada</a:t>
                      </a:r>
                      <a:r>
                        <a:rPr lang="en-US" sz="1800" b="0" i="0" u="none" strike="noStrike" kern="1200" baseline="0" dirty="0">
                          <a:solidFill>
                            <a:schemeClr val="dk1"/>
                          </a:solidFill>
                          <a:latin typeface="+mn-lt"/>
                          <a:ea typeface="+mn-ea"/>
                          <a:cs typeface="+mn-cs"/>
                        </a:rPr>
                        <a:t>,</a:t>
                      </a:r>
                      <a:endParaRPr lang="en-IN" dirty="0"/>
                    </a:p>
                  </a:txBody>
                  <a:tcPr/>
                </a:tc>
                <a:tc>
                  <a:txBody>
                    <a:bodyPr/>
                    <a:lstStyle/>
                    <a:p>
                      <a:r>
                        <a:rPr lang="en-IN" dirty="0"/>
                        <a:t>Results Achieved:</a:t>
                      </a:r>
                      <a:r>
                        <a:rPr lang="en-US" dirty="0"/>
                        <a:t>A new design microstrip antenna for a wireless body</a:t>
                      </a:r>
                    </a:p>
                    <a:p>
                      <a:r>
                        <a:rPr lang="en-US" dirty="0"/>
                        <a:t>area network has been investigated. The microstrip antenna designed for the 2.4 GHz</a:t>
                      </a:r>
                      <a:endParaRPr lang="en-IN" dirty="0"/>
                    </a:p>
                  </a:txBody>
                  <a:tcPr/>
                </a:tc>
                <a:extLst>
                  <a:ext uri="{0D108BD9-81ED-4DB2-BD59-A6C34878D82A}">
                    <a16:rowId xmlns:a16="http://schemas.microsoft.com/office/drawing/2014/main" val="2989313752"/>
                  </a:ext>
                </a:extLst>
              </a:tr>
              <a:tr h="16357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latin typeface="+mn-lt"/>
                          <a:ea typeface="+mn-ea"/>
                          <a:cs typeface="+mn-cs"/>
                        </a:rPr>
                        <a:t>Optimization of Rectangular Patch Antenna Based on FR4, Teflon and Ceramic Substrates </a:t>
                      </a:r>
                      <a:endParaRPr lang="en-IN" sz="18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M. </a:t>
                      </a:r>
                      <a:r>
                        <a:rPr lang="en-US" sz="1800" b="0" i="0" u="none" strike="noStrike" kern="1200" baseline="0" dirty="0" err="1">
                          <a:solidFill>
                            <a:schemeClr val="dk1"/>
                          </a:solidFill>
                          <a:latin typeface="+mn-lt"/>
                          <a:ea typeface="+mn-ea"/>
                          <a:cs typeface="+mn-cs"/>
                        </a:rPr>
                        <a:t>Karthigai</a:t>
                      </a:r>
                      <a:r>
                        <a:rPr lang="en-US" sz="1800" b="0" i="0" u="none" strike="noStrike" kern="1200" baseline="0" dirty="0">
                          <a:solidFill>
                            <a:schemeClr val="dk1"/>
                          </a:solidFill>
                          <a:latin typeface="+mn-lt"/>
                          <a:ea typeface="+mn-ea"/>
                          <a:cs typeface="+mn-cs"/>
                        </a:rPr>
                        <a:t> Pandian  and T. </a:t>
                      </a:r>
                      <a:r>
                        <a:rPr lang="en-US" sz="1800" b="0" i="0" u="none" strike="noStrike" kern="1200" baseline="0" dirty="0" err="1">
                          <a:solidFill>
                            <a:schemeClr val="dk1"/>
                          </a:solidFill>
                          <a:latin typeface="+mn-lt"/>
                          <a:ea typeface="+mn-ea"/>
                          <a:cs typeface="+mn-cs"/>
                        </a:rPr>
                        <a:t>Chinnadurai</a:t>
                      </a:r>
                      <a:r>
                        <a:rPr lang="en-US" sz="1800" b="0" i="0" u="none" strike="noStrike" kern="1200" baseline="0" dirty="0">
                          <a:solidFill>
                            <a:schemeClr val="dk1"/>
                          </a:solidFill>
                          <a:latin typeface="+mn-lt"/>
                          <a:ea typeface="+mn-ea"/>
                          <a:cs typeface="+mn-cs"/>
                        </a:rPr>
                        <a:t> </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Results Achieved: </a:t>
                      </a:r>
                      <a:r>
                        <a:rPr lang="en-US" sz="1800" b="0" i="0" u="none" strike="noStrike" kern="1200" baseline="0" dirty="0">
                          <a:solidFill>
                            <a:schemeClr val="dk1"/>
                          </a:solidFill>
                          <a:latin typeface="+mn-lt"/>
                          <a:ea typeface="+mn-ea"/>
                          <a:cs typeface="+mn-cs"/>
                        </a:rPr>
                        <a:t>Design of a patch antenna at a frequency band of 9.5 GHz has been simulated </a:t>
                      </a:r>
                      <a:endParaRPr lang="en-IN" dirty="0"/>
                    </a:p>
                    <a:p>
                      <a:endParaRPr lang="en-IN" dirty="0"/>
                    </a:p>
                  </a:txBody>
                  <a:tcPr/>
                </a:tc>
                <a:extLst>
                  <a:ext uri="{0D108BD9-81ED-4DB2-BD59-A6C34878D82A}">
                    <a16:rowId xmlns:a16="http://schemas.microsoft.com/office/drawing/2014/main" val="943796888"/>
                  </a:ext>
                </a:extLst>
              </a:tr>
            </a:tbl>
          </a:graphicData>
        </a:graphic>
      </p:graphicFrame>
    </p:spTree>
    <p:extLst>
      <p:ext uri="{BB962C8B-B14F-4D97-AF65-F5344CB8AC3E}">
        <p14:creationId xmlns:p14="http://schemas.microsoft.com/office/powerpoint/2010/main" val="183138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CDE063-5D8E-ED0C-012C-E94885EF2A09}"/>
              </a:ext>
            </a:extLst>
          </p:cNvPr>
          <p:cNvSpPr>
            <a:spLocks noGrp="1"/>
          </p:cNvSpPr>
          <p:nvPr>
            <p:ph type="title"/>
          </p:nvPr>
        </p:nvSpPr>
        <p:spPr>
          <a:xfrm>
            <a:off x="242895" y="160255"/>
            <a:ext cx="10515600" cy="1325563"/>
          </a:xfrm>
        </p:spPr>
        <p:txBody>
          <a:bodyPr/>
          <a:lstStyle/>
          <a:p>
            <a:r>
              <a:rPr lang="en-IN" sz="3200" dirty="0"/>
              <a:t>Literature</a:t>
            </a:r>
            <a:r>
              <a:rPr lang="en-IN" dirty="0"/>
              <a:t> </a:t>
            </a:r>
            <a:r>
              <a:rPr lang="en-IN" sz="3200" dirty="0"/>
              <a:t>survey</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4/7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graphicFrame>
        <p:nvGraphicFramePr>
          <p:cNvPr id="9" name="Table 7">
            <a:extLst>
              <a:ext uri="{FF2B5EF4-FFF2-40B4-BE49-F238E27FC236}">
                <a16:creationId xmlns:a16="http://schemas.microsoft.com/office/drawing/2014/main" id="{BDFA8B88-787B-81CC-5F68-576116AD8722}"/>
              </a:ext>
            </a:extLst>
          </p:cNvPr>
          <p:cNvGraphicFramePr>
            <a:graphicFrameLocks/>
          </p:cNvGraphicFramePr>
          <p:nvPr>
            <p:extLst>
              <p:ext uri="{D42A27DB-BD31-4B8C-83A1-F6EECF244321}">
                <p14:modId xmlns:p14="http://schemas.microsoft.com/office/powerpoint/2010/main" val="580807139"/>
              </p:ext>
            </p:extLst>
          </p:nvPr>
        </p:nvGraphicFramePr>
        <p:xfrm>
          <a:off x="894418" y="1371600"/>
          <a:ext cx="10039904" cy="3840480"/>
        </p:xfrm>
        <a:graphic>
          <a:graphicData uri="http://schemas.openxmlformats.org/drawingml/2006/table">
            <a:tbl>
              <a:tblPr firstRow="1" bandRow="1">
                <a:tableStyleId>{00A15C55-8517-42AA-B614-E9B94910E393}</a:tableStyleId>
              </a:tblPr>
              <a:tblGrid>
                <a:gridCol w="2940327">
                  <a:extLst>
                    <a:ext uri="{9D8B030D-6E8A-4147-A177-3AD203B41FA5}">
                      <a16:colId xmlns:a16="http://schemas.microsoft.com/office/drawing/2014/main" val="3158075143"/>
                    </a:ext>
                  </a:extLst>
                </a:gridCol>
                <a:gridCol w="3145240">
                  <a:extLst>
                    <a:ext uri="{9D8B030D-6E8A-4147-A177-3AD203B41FA5}">
                      <a16:colId xmlns:a16="http://schemas.microsoft.com/office/drawing/2014/main" val="161335010"/>
                    </a:ext>
                  </a:extLst>
                </a:gridCol>
                <a:gridCol w="3954337">
                  <a:extLst>
                    <a:ext uri="{9D8B030D-6E8A-4147-A177-3AD203B41FA5}">
                      <a16:colId xmlns:a16="http://schemas.microsoft.com/office/drawing/2014/main" val="1087456972"/>
                    </a:ext>
                  </a:extLst>
                </a:gridCol>
              </a:tblGrid>
              <a:tr h="313358">
                <a:tc>
                  <a:txBody>
                    <a:bodyPr/>
                    <a:lstStyle/>
                    <a:p>
                      <a:r>
                        <a:rPr lang="en-IN" dirty="0"/>
                        <a:t>            Title</a:t>
                      </a:r>
                    </a:p>
                  </a:txBody>
                  <a:tcPr/>
                </a:tc>
                <a:tc>
                  <a:txBody>
                    <a:bodyPr/>
                    <a:lstStyle/>
                    <a:p>
                      <a:r>
                        <a:rPr lang="en-IN" dirty="0"/>
                        <a:t>                 Author</a:t>
                      </a:r>
                    </a:p>
                  </a:txBody>
                  <a:tcPr/>
                </a:tc>
                <a:tc>
                  <a:txBody>
                    <a:bodyPr/>
                    <a:lstStyle/>
                    <a:p>
                      <a:endParaRPr lang="en-IN"/>
                    </a:p>
                  </a:txBody>
                  <a:tcPr/>
                </a:tc>
                <a:extLst>
                  <a:ext uri="{0D108BD9-81ED-4DB2-BD59-A6C34878D82A}">
                    <a16:rowId xmlns:a16="http://schemas.microsoft.com/office/drawing/2014/main" val="3795350324"/>
                  </a:ext>
                </a:extLst>
              </a:tr>
              <a:tr h="256952">
                <a:tc>
                  <a:txBody>
                    <a:bodyPr/>
                    <a:lstStyle/>
                    <a:p>
                      <a:r>
                        <a:rPr lang="en-US" dirty="0"/>
                        <a:t>Microstrip Patch Antennas With Multiple Parasitic Patches and Shorting Vias for Bandwidth Enhancement</a:t>
                      </a:r>
                    </a:p>
                    <a:p>
                      <a:endParaRPr lang="en-IN" dirty="0"/>
                    </a:p>
                  </a:txBody>
                  <a:tcPr/>
                </a:tc>
                <a:tc>
                  <a:txBody>
                    <a:bodyPr/>
                    <a:lstStyle/>
                    <a:p>
                      <a:r>
                        <a:rPr lang="en-IN" sz="1800" b="0" i="0" u="none" strike="noStrike" kern="1200" baseline="0" dirty="0">
                          <a:solidFill>
                            <a:schemeClr val="dk1"/>
                          </a:solidFill>
                          <a:latin typeface="+mn-lt"/>
                          <a:ea typeface="+mn-ea"/>
                          <a:cs typeface="+mn-cs"/>
                        </a:rPr>
                        <a:t>KAI DA XU 1,2,3, (Member, IEEE), HAN XU1, YANHUI LIU 1, (Member, IEEE),</a:t>
                      </a:r>
                    </a:p>
                    <a:p>
                      <a:r>
                        <a:rPr lang="en-IN" sz="1800" b="0" i="0" u="none" strike="noStrike" kern="1200" baseline="0" dirty="0">
                          <a:solidFill>
                            <a:schemeClr val="dk1"/>
                          </a:solidFill>
                          <a:latin typeface="+mn-lt"/>
                          <a:ea typeface="+mn-ea"/>
                          <a:cs typeface="+mn-cs"/>
                        </a:rPr>
                        <a:t>JIANXING LI4, AND QING HUO LIU5, (Fellow, IEEE)</a:t>
                      </a:r>
                      <a:endParaRPr lang="en-IN" dirty="0"/>
                    </a:p>
                    <a:p>
                      <a:endParaRPr lang="en-IN" dirty="0"/>
                    </a:p>
                  </a:txBody>
                  <a:tcPr/>
                </a:tc>
                <a:tc>
                  <a:txBody>
                    <a:bodyPr/>
                    <a:lstStyle/>
                    <a:p>
                      <a:r>
                        <a:rPr lang="en-IN" dirty="0"/>
                        <a:t>Results Achieved: </a:t>
                      </a:r>
                      <a:r>
                        <a:rPr lang="en-US" sz="1800" b="0" i="0" u="none" strike="noStrike" kern="1200" baseline="0" dirty="0">
                          <a:solidFill>
                            <a:schemeClr val="dk1"/>
                          </a:solidFill>
                          <a:latin typeface="+mn-lt"/>
                          <a:ea typeface="+mn-ea"/>
                          <a:cs typeface="+mn-cs"/>
                        </a:rPr>
                        <a:t>microstrip patch antenna with multiple</a:t>
                      </a:r>
                    </a:p>
                    <a:p>
                      <a:r>
                        <a:rPr lang="en-US" sz="1800" b="0" i="0" u="none" strike="noStrike" kern="1200" baseline="0" dirty="0">
                          <a:solidFill>
                            <a:schemeClr val="dk1"/>
                          </a:solidFill>
                          <a:latin typeface="+mn-lt"/>
                          <a:ea typeface="+mn-ea"/>
                          <a:cs typeface="+mn-cs"/>
                        </a:rPr>
                        <a:t>parasitic patches for three resonances generation ,two shorting vias are added ,</a:t>
                      </a:r>
                      <a:r>
                        <a:rPr lang="en-IN" sz="1800" b="0" i="0" u="none" strike="noStrike" kern="1200" baseline="0" dirty="0">
                          <a:solidFill>
                            <a:schemeClr val="dk1"/>
                          </a:solidFill>
                          <a:latin typeface="+mn-lt"/>
                          <a:ea typeface="+mn-ea"/>
                          <a:cs typeface="+mn-cs"/>
                        </a:rPr>
                        <a:t> input impedance can be</a:t>
                      </a:r>
                    </a:p>
                    <a:p>
                      <a:r>
                        <a:rPr lang="en-US" sz="1800" b="0" i="0" u="none" strike="noStrike" kern="1200" baseline="0" dirty="0">
                          <a:solidFill>
                            <a:schemeClr val="dk1"/>
                          </a:solidFill>
                          <a:latin typeface="+mn-lt"/>
                          <a:ea typeface="+mn-ea"/>
                          <a:cs typeface="+mn-cs"/>
                        </a:rPr>
                        <a:t>lowered at some frequency ranges it’s designed.</a:t>
                      </a:r>
                    </a:p>
                    <a:p>
                      <a:endParaRPr lang="en-US" sz="18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035835376"/>
                  </a:ext>
                </a:extLst>
              </a:tr>
              <a:tr h="256952">
                <a:tc>
                  <a:txBody>
                    <a:bodyPr/>
                    <a:lstStyle/>
                    <a:p>
                      <a:r>
                        <a:rPr lang="en-US" sz="1800" b="0" i="0" u="none" strike="noStrike" kern="1200" baseline="0" dirty="0">
                          <a:solidFill>
                            <a:schemeClr val="dk1"/>
                          </a:solidFill>
                          <a:latin typeface="+mn-lt"/>
                          <a:ea typeface="+mn-ea"/>
                          <a:cs typeface="+mn-cs"/>
                        </a:rPr>
                        <a:t>Design of Microwave Bandpass Filters</a:t>
                      </a:r>
                    </a:p>
                    <a:p>
                      <a:r>
                        <a:rPr lang="en-US" sz="1800" b="0" i="0" u="none" strike="noStrike" kern="1200" baseline="0" dirty="0">
                          <a:solidFill>
                            <a:schemeClr val="dk1"/>
                          </a:solidFill>
                          <a:latin typeface="+mn-lt"/>
                          <a:ea typeface="+mn-ea"/>
                          <a:cs typeface="+mn-cs"/>
                        </a:rPr>
                        <a:t>Using Resonators With Nonuniform Q</a:t>
                      </a:r>
                      <a:endParaRPr lang="en-IN" dirty="0"/>
                    </a:p>
                  </a:txBody>
                  <a:tcPr/>
                </a:tc>
                <a:tc>
                  <a:txBody>
                    <a:bodyPr/>
                    <a:lstStyle/>
                    <a:p>
                      <a:r>
                        <a:rPr lang="en-US" dirty="0"/>
                        <a:t>Andrew C. </a:t>
                      </a:r>
                      <a:r>
                        <a:rPr lang="en-US" dirty="0" err="1"/>
                        <a:t>Guyette</a:t>
                      </a:r>
                      <a:r>
                        <a:rPr lang="en-US" dirty="0"/>
                        <a:t>, Ian C. Hunter, Senior Member, IEEE, and Roger D. Pollard, Fellow, IEEE</a:t>
                      </a:r>
                      <a:endParaRPr lang="en-IN" dirty="0"/>
                    </a:p>
                  </a:txBody>
                  <a:tcPr/>
                </a:tc>
                <a:tc>
                  <a:txBody>
                    <a:bodyPr/>
                    <a:lstStyle/>
                    <a:p>
                      <a:r>
                        <a:rPr lang="en-IN" dirty="0"/>
                        <a:t>Results Achieved: </a:t>
                      </a:r>
                      <a:r>
                        <a:rPr lang="en-US" sz="1800" b="0" i="0" u="none" strike="noStrike" kern="1200" baseline="0" dirty="0">
                          <a:solidFill>
                            <a:schemeClr val="dk1"/>
                          </a:solidFill>
                          <a:latin typeface="+mn-lt"/>
                          <a:ea typeface="+mn-ea"/>
                          <a:cs typeface="+mn-cs"/>
                        </a:rPr>
                        <a:t>Design of bandpass filters with nonuniform resonators have been obtained using techniques</a:t>
                      </a:r>
                    </a:p>
                  </a:txBody>
                  <a:tcPr/>
                </a:tc>
                <a:extLst>
                  <a:ext uri="{0D108BD9-81ED-4DB2-BD59-A6C34878D82A}">
                    <a16:rowId xmlns:a16="http://schemas.microsoft.com/office/drawing/2014/main" val="3734556669"/>
                  </a:ext>
                </a:extLst>
              </a:tr>
            </a:tbl>
          </a:graphicData>
        </a:graphic>
      </p:graphicFrame>
    </p:spTree>
    <p:extLst>
      <p:ext uri="{BB962C8B-B14F-4D97-AF65-F5344CB8AC3E}">
        <p14:creationId xmlns:p14="http://schemas.microsoft.com/office/powerpoint/2010/main" val="165188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911512-593A-0839-6FAA-D78127587DF9}"/>
              </a:ext>
            </a:extLst>
          </p:cNvPr>
          <p:cNvSpPr>
            <a:spLocks noGrp="1"/>
          </p:cNvSpPr>
          <p:nvPr>
            <p:ph type="title"/>
          </p:nvPr>
        </p:nvSpPr>
        <p:spPr>
          <a:xfrm>
            <a:off x="188912" y="638461"/>
            <a:ext cx="10515600" cy="588084"/>
          </a:xfrm>
        </p:spPr>
        <p:txBody>
          <a:bodyPr>
            <a:normAutofit fontScale="90000"/>
          </a:bodyPr>
          <a:lstStyle/>
          <a:p>
            <a:r>
              <a:rPr lang="en-US" sz="4400" dirty="0">
                <a:latin typeface="Times New Roman" panose="02020603050405020304" pitchFamily="18" charset="0"/>
                <a:cs typeface="Times New Roman" panose="02020603050405020304" pitchFamily="18" charset="0"/>
              </a:rPr>
              <a:t>Proposed Methodology </a:t>
            </a:r>
            <a:br>
              <a:rPr lang="en-US" sz="4400" dirty="0">
                <a:latin typeface="Times New Roman" panose="02020603050405020304" pitchFamily="18" charset="0"/>
                <a:cs typeface="Times New Roman" panose="02020603050405020304" pitchFamily="18" charset="0"/>
              </a:rPr>
            </a:br>
            <a:endParaRPr lang="en-IN"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fld id="{54B999FA-1542-4322-BCEC-E0F04D9C7FA7}" type="datetime1">
              <a:rPr lang="en-US" smtClean="0">
                <a:latin typeface="Times New Roman" panose="02020603050405020304" pitchFamily="18" charset="0"/>
                <a:cs typeface="Times New Roman" panose="02020603050405020304" pitchFamily="18" charset="0"/>
              </a:rPr>
              <a:t>6/2/2023</a:t>
            </a:fld>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 Final Review</a:t>
            </a:r>
          </a:p>
        </p:txBody>
      </p:sp>
      <p:sp>
        <p:nvSpPr>
          <p:cNvPr id="4" name="Slide Number Placeholder 3">
            <a:extLst>
              <a:ext uri="{FF2B5EF4-FFF2-40B4-BE49-F238E27FC236}">
                <a16:creationId xmlns:a16="http://schemas.microsoft.com/office/drawing/2014/main" id="{25340580-3372-4838-B724-36C608514F75}"/>
              </a:ext>
            </a:extLst>
          </p:cNvPr>
          <p:cNvSpPr>
            <a:spLocks noGrp="1"/>
          </p:cNvSpPr>
          <p:nvPr>
            <p:ph type="sldNum" sz="quarter" idx="12"/>
          </p:nvPr>
        </p:nvSpPr>
        <p:spPr/>
        <p:txBody>
          <a:bodyPr/>
          <a:lstStyle/>
          <a:p>
            <a:r>
              <a:rPr lang="en-US" dirty="0">
                <a:latin typeface="Times New Roman" panose="02020603050405020304" pitchFamily="18" charset="0"/>
                <a:cs typeface="Times New Roman" panose="02020603050405020304" pitchFamily="18" charset="0"/>
              </a:rPr>
              <a:t>5/7</a:t>
            </a: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7" name="Picture 6">
            <a:extLst>
              <a:ext uri="{FF2B5EF4-FFF2-40B4-BE49-F238E27FC236}">
                <a16:creationId xmlns:a16="http://schemas.microsoft.com/office/drawing/2014/main" id="{9D27A30A-656F-3B0F-185D-F6C1BC48DDB7}"/>
              </a:ext>
            </a:extLst>
          </p:cNvPr>
          <p:cNvPicPr>
            <a:picLocks noChangeAspect="1"/>
          </p:cNvPicPr>
          <p:nvPr/>
        </p:nvPicPr>
        <p:blipFill>
          <a:blip r:embed="rId3"/>
          <a:stretch>
            <a:fillRect/>
          </a:stretch>
        </p:blipFill>
        <p:spPr>
          <a:xfrm>
            <a:off x="998355" y="1235423"/>
            <a:ext cx="3558848" cy="2377646"/>
          </a:xfrm>
          <a:prstGeom prst="rect">
            <a:avLst/>
          </a:prstGeom>
        </p:spPr>
      </p:pic>
      <p:pic>
        <p:nvPicPr>
          <p:cNvPr id="10" name="Picture 9">
            <a:extLst>
              <a:ext uri="{FF2B5EF4-FFF2-40B4-BE49-F238E27FC236}">
                <a16:creationId xmlns:a16="http://schemas.microsoft.com/office/drawing/2014/main" id="{0B4FFCD1-1B6D-8D2D-3B99-81242A076806}"/>
              </a:ext>
            </a:extLst>
          </p:cNvPr>
          <p:cNvPicPr>
            <a:picLocks noChangeAspect="1"/>
          </p:cNvPicPr>
          <p:nvPr/>
        </p:nvPicPr>
        <p:blipFill>
          <a:blip r:embed="rId4"/>
          <a:stretch>
            <a:fillRect/>
          </a:stretch>
        </p:blipFill>
        <p:spPr>
          <a:xfrm>
            <a:off x="956441" y="4313356"/>
            <a:ext cx="3642676" cy="1775614"/>
          </a:xfrm>
          <a:prstGeom prst="rect">
            <a:avLst/>
          </a:prstGeom>
        </p:spPr>
      </p:pic>
      <p:pic>
        <p:nvPicPr>
          <p:cNvPr id="12" name="Picture 11">
            <a:extLst>
              <a:ext uri="{FF2B5EF4-FFF2-40B4-BE49-F238E27FC236}">
                <a16:creationId xmlns:a16="http://schemas.microsoft.com/office/drawing/2014/main" id="{AB643A83-0399-1B7C-9EB4-321970823CA7}"/>
              </a:ext>
            </a:extLst>
          </p:cNvPr>
          <p:cNvPicPr>
            <a:picLocks noChangeAspect="1"/>
          </p:cNvPicPr>
          <p:nvPr/>
        </p:nvPicPr>
        <p:blipFill>
          <a:blip r:embed="rId5"/>
          <a:stretch>
            <a:fillRect/>
          </a:stretch>
        </p:blipFill>
        <p:spPr>
          <a:xfrm>
            <a:off x="6048296" y="944727"/>
            <a:ext cx="5145349" cy="2717914"/>
          </a:xfrm>
          <a:prstGeom prst="rect">
            <a:avLst/>
          </a:prstGeom>
        </p:spPr>
      </p:pic>
      <p:pic>
        <p:nvPicPr>
          <p:cNvPr id="14" name="Picture 13">
            <a:extLst>
              <a:ext uri="{FF2B5EF4-FFF2-40B4-BE49-F238E27FC236}">
                <a16:creationId xmlns:a16="http://schemas.microsoft.com/office/drawing/2014/main" id="{6E95C41E-CAFB-43EF-CFE7-57A24FE19FBD}"/>
              </a:ext>
            </a:extLst>
          </p:cNvPr>
          <p:cNvPicPr>
            <a:picLocks noChangeAspect="1"/>
          </p:cNvPicPr>
          <p:nvPr/>
        </p:nvPicPr>
        <p:blipFill>
          <a:blip r:embed="rId6"/>
          <a:stretch>
            <a:fillRect/>
          </a:stretch>
        </p:blipFill>
        <p:spPr>
          <a:xfrm>
            <a:off x="6382806" y="3723389"/>
            <a:ext cx="4245125" cy="2568248"/>
          </a:xfrm>
          <a:prstGeom prst="rect">
            <a:avLst/>
          </a:prstGeom>
        </p:spPr>
      </p:pic>
    </p:spTree>
    <p:extLst>
      <p:ext uri="{BB962C8B-B14F-4D97-AF65-F5344CB8AC3E}">
        <p14:creationId xmlns:p14="http://schemas.microsoft.com/office/powerpoint/2010/main" val="119527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3293</TotalTime>
  <Words>2345</Words>
  <Application>Microsoft Office PowerPoint</Application>
  <PresentationFormat>Widescreen</PresentationFormat>
  <Paragraphs>360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Arial</vt:lpstr>
      <vt:lpstr>Book Antiqua</vt:lpstr>
      <vt:lpstr>Calibri</vt:lpstr>
      <vt:lpstr>Calibri Light</vt:lpstr>
      <vt:lpstr>Google Sans</vt:lpstr>
      <vt:lpstr>Times New Roman</vt:lpstr>
      <vt:lpstr>Office Theme</vt:lpstr>
      <vt:lpstr>PowerPoint Presentation</vt:lpstr>
      <vt:lpstr>PowerPoint Presentation</vt:lpstr>
      <vt:lpstr>PowerPoint Presentation</vt:lpstr>
      <vt:lpstr>PowerPoint Presentation</vt:lpstr>
      <vt:lpstr>Objective of the work </vt:lpstr>
      <vt:lpstr>PowerPoint Presentation</vt:lpstr>
      <vt:lpstr>Literature survey</vt:lpstr>
      <vt:lpstr>Literature survey</vt:lpstr>
      <vt:lpstr>Proposed Methodology  </vt:lpstr>
      <vt:lpstr>Proposed Methodology  </vt:lpstr>
      <vt:lpstr>Existing Designs</vt:lpstr>
      <vt:lpstr>PowerPoint Presentation</vt:lpstr>
      <vt:lpstr>PowerPoint Presentation</vt:lpstr>
      <vt:lpstr>PowerPoint Presentation</vt:lpstr>
      <vt:lpstr>PowerPoint Presentation</vt:lpstr>
      <vt:lpstr>Receiver</vt:lpstr>
      <vt:lpstr>                              Receiver Result</vt:lpstr>
      <vt:lpstr>Transmitter</vt:lpstr>
      <vt:lpstr>                              Transmitter Result</vt:lpstr>
      <vt:lpstr>Measurements &amp; Results</vt:lpstr>
      <vt:lpstr>Frequency Doubler</vt:lpstr>
      <vt:lpstr>     Operation of Frequency multiplier                         </vt:lpstr>
      <vt:lpstr>                              S-parameters</vt:lpstr>
      <vt:lpstr>Defected Ground Structure </vt:lpstr>
      <vt:lpstr>Defected Ground Structure </vt:lpstr>
      <vt:lpstr>Defected Ground Structure </vt:lpstr>
      <vt:lpstr>Integrated SART  or Shiv Transponder (Front view)</vt:lpstr>
      <vt:lpstr>Shiv Transponder(Back view) </vt:lpstr>
      <vt:lpstr>                              </vt:lpstr>
      <vt:lpstr>                              </vt:lpstr>
      <vt:lpstr>Measurements &amp; Results</vt:lpstr>
      <vt:lpstr>                              </vt:lpstr>
      <vt:lpstr>                              </vt:lpstr>
      <vt:lpstr>                              </vt:lpstr>
      <vt:lpstr>                              </vt:lpstr>
      <vt:lpstr>                              </vt:lpstr>
      <vt:lpstr>  Shiv Transponder Hard ware Testing</vt:lpstr>
      <vt:lpstr> S Parameters testing using VNA for  Receving  antenna</vt:lpstr>
      <vt:lpstr> S Parameters testing for using VNA for Transmitting antenna</vt:lpstr>
      <vt:lpstr>Motivation to go from active to passive Transponder</vt:lpstr>
      <vt:lpstr>Motivation to go from active to passive Transponder</vt:lpstr>
      <vt:lpstr>Applications</vt:lpstr>
      <vt:lpstr>PowerPoint Presentation</vt:lpstr>
      <vt:lpstr>PowerPoint Presentation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BGJP</dc:creator>
  <cp:lastModifiedBy>rahul</cp:lastModifiedBy>
  <cp:revision>63</cp:revision>
  <dcterms:created xsi:type="dcterms:W3CDTF">2023-02-11T05:38:31Z</dcterms:created>
  <dcterms:modified xsi:type="dcterms:W3CDTF">2023-06-02T09:05:24Z</dcterms:modified>
</cp:coreProperties>
</file>